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6" r:id="rId2"/>
    <p:sldId id="325" r:id="rId3"/>
    <p:sldId id="288" r:id="rId4"/>
    <p:sldId id="289" r:id="rId5"/>
    <p:sldId id="257" r:id="rId6"/>
    <p:sldId id="258" r:id="rId7"/>
    <p:sldId id="287" r:id="rId8"/>
    <p:sldId id="291" r:id="rId9"/>
    <p:sldId id="259" r:id="rId10"/>
    <p:sldId id="262" r:id="rId11"/>
    <p:sldId id="263" r:id="rId12"/>
    <p:sldId id="292" r:id="rId13"/>
    <p:sldId id="294" r:id="rId14"/>
    <p:sldId id="264" r:id="rId15"/>
    <p:sldId id="265" r:id="rId16"/>
    <p:sldId id="266" r:id="rId17"/>
    <p:sldId id="295" r:id="rId18"/>
    <p:sldId id="297" r:id="rId19"/>
    <p:sldId id="319" r:id="rId20"/>
    <p:sldId id="320" r:id="rId21"/>
    <p:sldId id="321" r:id="rId22"/>
    <p:sldId id="322" r:id="rId23"/>
    <p:sldId id="299" r:id="rId24"/>
    <p:sldId id="270" r:id="rId25"/>
    <p:sldId id="271" r:id="rId26"/>
    <p:sldId id="272" r:id="rId27"/>
    <p:sldId id="300" r:id="rId28"/>
    <p:sldId id="303" r:id="rId29"/>
    <p:sldId id="304" r:id="rId30"/>
    <p:sldId id="305" r:id="rId31"/>
    <p:sldId id="306" r:id="rId32"/>
    <p:sldId id="307" r:id="rId33"/>
    <p:sldId id="323" r:id="rId34"/>
    <p:sldId id="276" r:id="rId35"/>
    <p:sldId id="277" r:id="rId36"/>
    <p:sldId id="324" r:id="rId37"/>
    <p:sldId id="298" r:id="rId38"/>
    <p:sldId id="313" r:id="rId39"/>
    <p:sldId id="279" r:id="rId40"/>
    <p:sldId id="280" r:id="rId41"/>
    <p:sldId id="278" r:id="rId42"/>
    <p:sldId id="314" r:id="rId43"/>
    <p:sldId id="315" r:id="rId44"/>
    <p:sldId id="281" r:id="rId45"/>
    <p:sldId id="282" r:id="rId46"/>
    <p:sldId id="283" r:id="rId47"/>
    <p:sldId id="316" r:id="rId48"/>
    <p:sldId id="317" r:id="rId49"/>
    <p:sldId id="284" r:id="rId50"/>
    <p:sldId id="285" r:id="rId51"/>
    <p:sldId id="286" r:id="rId52"/>
    <p:sldId id="318" r:id="rId53"/>
    <p:sldId id="327" r:id="rId54"/>
  </p:sldIdLst>
  <p:sldSz cx="9144000" cy="6858000" type="letter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95108" autoAdjust="0"/>
  </p:normalViewPr>
  <p:slideViewPr>
    <p:cSldViewPr snapToGrid="0">
      <p:cViewPr varScale="1">
        <p:scale>
          <a:sx n="81" d="100"/>
          <a:sy n="81" d="100"/>
        </p:scale>
        <p:origin x="1459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590062-F346-4D34-917A-D6B725A2B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923ED1-3733-41C2-A534-220E4EBC3B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9AA0AF-AD60-4C6D-A8CC-B6806F147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C9E0-80B1-49B7-96D2-CC8F65DD903E}" type="datetimeFigureOut">
              <a:rPr lang="es-MX" smtClean="0"/>
              <a:t>22/04/2020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779471-ED01-4519-881A-2402D89D9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BE5A89-36FF-4910-95FE-E3162BFBC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F4444-E5CE-4464-AD1A-FA22278B46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522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DFE968-04DF-49F5-9388-FDD07D8F3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A578DB1-1539-4C63-B048-76B37848D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12FA76-C7AE-40BD-87B8-F152B7D34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C9E0-80B1-49B7-96D2-CC8F65DD903E}" type="datetimeFigureOut">
              <a:rPr lang="es-MX" smtClean="0"/>
              <a:t>22/04/2020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3B4A36-D698-4087-B13D-241A384B7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68056D-654C-4892-8BA2-1B6D1685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F4444-E5CE-4464-AD1A-FA22278B46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5210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BD5B0DB-3D7A-491C-AEFB-75AA000A06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C236F65-2F2B-40E8-99F0-267BE057C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BBC65A-06E5-45CE-8DC2-EBB3FAC4B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C9E0-80B1-49B7-96D2-CC8F65DD903E}" type="datetimeFigureOut">
              <a:rPr lang="es-MX" smtClean="0"/>
              <a:t>22/04/2020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758647-5E50-4613-8D7B-0F34BD43E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3F3097-5E3E-4483-A207-729F380E8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F4444-E5CE-4464-AD1A-FA22278B46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2735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6AD423-938E-4AE8-B614-959F03C54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FE4C45-7E0F-4F45-BBA9-7582FD7BD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D79B2F-718C-4377-8232-CC252DC88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C9E0-80B1-49B7-96D2-CC8F65DD903E}" type="datetimeFigureOut">
              <a:rPr lang="es-MX" smtClean="0"/>
              <a:t>22/04/2020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443A0E-1D8B-4D14-946C-D1F297B23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F4CB5B-EAD7-4EFB-BFCC-C836F20D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F4444-E5CE-4464-AD1A-FA22278B46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8423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5E9EB6-1B64-4A57-A9D4-06B6B98C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A39DD0-A4D6-46D6-9C00-EA7690AE2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B9B03A-E100-41BC-BFAE-EA080877E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C9E0-80B1-49B7-96D2-CC8F65DD903E}" type="datetimeFigureOut">
              <a:rPr lang="es-MX" smtClean="0"/>
              <a:t>22/04/2020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E59EC6-9EC0-4829-B316-8541A4FC1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BD8434-9498-427E-88D0-815F28768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F4444-E5CE-4464-AD1A-FA22278B46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0582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C7590-6F92-46EA-B16C-2FE0B6947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178090-228B-4FD6-8F59-DF368D29B3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F4496B-5F6A-49CB-BC88-8E7848EA1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531896E-9F1B-4E1D-B19F-E97357817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C9E0-80B1-49B7-96D2-CC8F65DD903E}" type="datetimeFigureOut">
              <a:rPr lang="es-MX" smtClean="0"/>
              <a:t>22/04/2020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4D5FB2-509D-49CD-8E29-6831ABF70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58AF63-E58A-4A4B-ACD0-09924DA41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F4444-E5CE-4464-AD1A-FA22278B46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0005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A48B8A-1B79-4153-A0B8-33942E579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9AFFBA0-65B4-4944-9113-F5CC7357F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243E447-D8D2-43A2-8D3C-20B1CF263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FF527E-90A8-4E5B-AA47-2A83AC16AC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B8B0E5C-D755-4922-AB4A-2B727E40D8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15353AB-FED9-4325-93DA-CF8479B0B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C9E0-80B1-49B7-96D2-CC8F65DD903E}" type="datetimeFigureOut">
              <a:rPr lang="es-MX" smtClean="0"/>
              <a:t>22/04/2020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AD2423C-9D8C-4800-9C3F-B19D709A3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3EBBA7-C74E-4ABD-862D-CA3E2101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F4444-E5CE-4464-AD1A-FA22278B46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443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811D3B-1B36-4006-80CD-CBA45D4E9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A508D02-43D8-40AC-94A0-63F4E5610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C9E0-80B1-49B7-96D2-CC8F65DD903E}" type="datetimeFigureOut">
              <a:rPr lang="es-MX" smtClean="0"/>
              <a:t>22/04/2020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62112EA-28DE-46B5-885C-AA0FC15EB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827A38E-6B15-4AB4-8B9D-D675243EC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F4444-E5CE-4464-AD1A-FA22278B46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0730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F5DFE0-2FF8-4A77-BD28-7D9DF0786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C9E0-80B1-49B7-96D2-CC8F65DD903E}" type="datetimeFigureOut">
              <a:rPr lang="es-MX" smtClean="0"/>
              <a:t>22/04/2020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6A7FD6-80BE-4237-A231-CA9E76591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AABE677-9122-41D7-AADF-DAE0833D0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F4444-E5CE-4464-AD1A-FA22278B46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1971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4B3519-AD3E-4B4E-A770-DBCD08815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64DCC4-93A9-41A9-9272-F5EBFC3C1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53A0EB-780D-4BE8-A810-EF6C9035A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EEBDAF-F055-4A9C-B958-2C2372E93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C9E0-80B1-49B7-96D2-CC8F65DD903E}" type="datetimeFigureOut">
              <a:rPr lang="es-MX" smtClean="0"/>
              <a:t>22/04/2020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E4B7F7-C5ED-405F-9D53-AFF16538F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DF1998-92DA-4DCE-A05A-DA6FFB330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F4444-E5CE-4464-AD1A-FA22278B46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7942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A1C686-A6C0-498D-9FCD-910B6D6D0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0A35E6D-1C1E-442D-BB0F-E17C3B2E85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458D22-A8AD-4D09-87D4-996C7F0C2F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B101E7-15C8-4947-AD99-D55C914F9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C9E0-80B1-49B7-96D2-CC8F65DD903E}" type="datetimeFigureOut">
              <a:rPr lang="es-MX" smtClean="0"/>
              <a:t>22/04/2020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AF888E-D054-4070-B491-23BE2EB40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D2C5CF2-07E2-4323-B107-493F28AC5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F4444-E5CE-4464-AD1A-FA22278B46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8856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C5E0958-3F2D-4CB3-AA91-BB5717222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6AD714-26B2-45E8-BE88-8C70AF41E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A8CBEB-702F-458D-B636-0F7E5BAA3A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CC9E0-80B1-49B7-96D2-CC8F65DD903E}" type="datetimeFigureOut">
              <a:rPr lang="es-MX" smtClean="0"/>
              <a:t>22/04/2020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3E65B0-781C-4C3B-BC6A-7A6799F2BB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09D434-5C14-4AFA-BD09-F38B3D828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F4444-E5CE-4464-AD1A-FA22278B46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103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72B207-E771-4B37-9DBE-290A07184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7"/>
            <a:ext cx="7886700" cy="855532"/>
          </a:xfrm>
        </p:spPr>
        <p:txBody>
          <a:bodyPr>
            <a:normAutofit fontScale="90000"/>
          </a:bodyPr>
          <a:lstStyle/>
          <a:p>
            <a:pPr lvl="0" indent="449263" algn="ctr" eaLnBrk="0" fontAlgn="base" hangingPunct="0">
              <a:lnSpc>
                <a:spcPct val="100000"/>
              </a:lnSpc>
              <a:spcAft>
                <a:spcPct val="0"/>
              </a:spcAft>
            </a:pPr>
            <a:br>
              <a:rPr lang="es-MX" altLang="es-MX" sz="1800" b="1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s-MX" altLang="es-MX" sz="1800" b="1" dirty="0">
                <a:latin typeface="Arial" panose="020B0604020202020204" pitchFamily="34" charset="0"/>
                <a:ea typeface="Arial" panose="020B0604020202020204" pitchFamily="34" charset="0"/>
              </a:rPr>
              <a:t>SECRETARÍA DE EDUCACIÓN</a:t>
            </a:r>
            <a:br>
              <a:rPr lang="es-MX" altLang="es-MX" sz="800" dirty="0">
                <a:latin typeface="Arial" panose="020B0604020202020204" pitchFamily="34" charset="0"/>
              </a:rPr>
            </a:br>
            <a:r>
              <a:rPr lang="es-MX" altLang="es-MX" sz="1600" b="1" dirty="0">
                <a:latin typeface="Arial" panose="020B0604020202020204" pitchFamily="34" charset="0"/>
                <a:ea typeface="Arial" panose="020B0604020202020204" pitchFamily="34" charset="0"/>
              </a:rPr>
              <a:t>DIRECCIÓN DE EDUCACIÓN FÍSICA y </a:t>
            </a:r>
            <a:br>
              <a:rPr lang="es-MX" altLang="es-MX" sz="1600" dirty="0">
                <a:latin typeface="Arial" panose="020B0604020202020204" pitchFamily="34" charset="0"/>
              </a:rPr>
            </a:br>
            <a:r>
              <a:rPr lang="es-MX" altLang="es-MX" sz="1600" b="1" dirty="0">
                <a:latin typeface="Arial" panose="020B0604020202020204" pitchFamily="34" charset="0"/>
                <a:ea typeface="Arial" panose="020B0604020202020204" pitchFamily="34" charset="0"/>
              </a:rPr>
              <a:t>DEPORTE ESCOLAR</a:t>
            </a:r>
            <a:br>
              <a:rPr lang="es-MX" altLang="es-MX" sz="1600" dirty="0">
                <a:latin typeface="Arial" panose="020B0604020202020204" pitchFamily="34" charset="0"/>
              </a:rPr>
            </a:br>
            <a:r>
              <a:rPr lang="es-MX" altLang="es-MX" sz="1600" b="1" dirty="0">
                <a:latin typeface="Arial" panose="020B0604020202020204" pitchFamily="34" charset="0"/>
                <a:ea typeface="Arial" panose="020B0604020202020204" pitchFamily="34" charset="0"/>
              </a:rPr>
              <a:t>CICLO ESCOLAR 2019-2020</a:t>
            </a:r>
            <a:br>
              <a:rPr lang="es-MX" altLang="es-MX" sz="800" dirty="0">
                <a:latin typeface="Arial" panose="020B0604020202020204" pitchFamily="34" charset="0"/>
              </a:rPr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B20AA1-6FB6-4279-9492-F2D6D7C29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6569"/>
            <a:ext cx="7886700" cy="4640394"/>
          </a:xfrm>
        </p:spPr>
        <p:txBody>
          <a:bodyPr>
            <a:normAutofit fontScale="70000" lnSpcReduction="20000"/>
          </a:bodyPr>
          <a:lstStyle/>
          <a:p>
            <a:pPr marL="0" lvl="0" indent="449263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000" b="1" dirty="0">
                <a:latin typeface="Arial" panose="020B0604020202020204" pitchFamily="34" charset="0"/>
                <a:ea typeface="Arial" panose="020B0604020202020204" pitchFamily="34" charset="0"/>
              </a:rPr>
              <a:t>TIJUANA BAJA CALIFORNIA A 20 DE ABRIL DE 2020.</a:t>
            </a:r>
            <a:endParaRPr lang="es-MX" altLang="es-MX" sz="2000" dirty="0">
              <a:latin typeface="Arial" panose="020B0604020202020204" pitchFamily="34" charset="0"/>
            </a:endParaRPr>
          </a:p>
          <a:p>
            <a:pPr marL="0" lvl="0" indent="449263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000" b="1" dirty="0">
                <a:latin typeface="Arial" panose="020B0604020202020204" pitchFamily="34" charset="0"/>
                <a:ea typeface="Arial" panose="020B0604020202020204" pitchFamily="34" charset="0"/>
              </a:rPr>
              <a:t>ESTRATEGIAS DE ENSEÑANZA EN LÍNEA / EDUCACIÓN FÍSICA SECUNDARIAS</a:t>
            </a:r>
          </a:p>
          <a:p>
            <a:pPr marL="0" lvl="0" indent="44926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2000" b="1" dirty="0"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lvl="0" indent="449263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En el marco de la contingencia por el COVID-19, referido al         Aislamiento Preventivo Voluntario, les proponemos a ustedes </a:t>
            </a:r>
          </a:p>
          <a:p>
            <a:pPr marL="0" lvl="0" indent="449263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DOCENTES EN EL ÁREA, alumnos, padres, madres de familia o personas que se quedan al cuidado de los menores en casa,</a:t>
            </a:r>
          </a:p>
          <a:p>
            <a:pPr marL="0" lvl="0" indent="449263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algunas actividades que pueden llevarse a cabo con materiales que se tengan a la mano o sin ellos, y que servirán para </a:t>
            </a:r>
          </a:p>
          <a:p>
            <a:pPr marL="0" lvl="0" indent="449263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favorecer los aprendizajes de educación física de los estudiantes que se encuentran en asilamiento con el fin de mantener y</a:t>
            </a:r>
          </a:p>
          <a:p>
            <a:pPr marL="0" lvl="0" indent="449263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fortalecer la salud de todos.</a:t>
            </a:r>
            <a:endParaRPr lang="es-MX" altLang="es-MX" sz="800" dirty="0"/>
          </a:p>
          <a:p>
            <a:pPr marL="0" lvl="0" indent="449263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Cada reto propone diferentes actividades que se podrán realizar en el transcurso de la semana, en el cual se han considerado </a:t>
            </a:r>
          </a:p>
          <a:p>
            <a:pPr marL="0" lvl="0" indent="449263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los aspectos físico, de salud y  cognitivo, estos te ayudarán a  mejorar tu desarrollo integral atendiendo las siguientes recomendaciones.</a:t>
            </a:r>
            <a:endParaRPr lang="es-MX" altLang="es-MX" sz="800" dirty="0"/>
          </a:p>
          <a:p>
            <a:pPr marL="0" lvl="0" indent="449263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NOTA</a:t>
            </a:r>
            <a:r>
              <a:rPr lang="es-MX" altLang="es-MX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 Tendrás que ver éste archivo en modo presentación.</a:t>
            </a:r>
            <a:endParaRPr lang="es-MX" altLang="es-MX" sz="800" dirty="0"/>
          </a:p>
          <a:p>
            <a:endParaRPr lang="es-MX" dirty="0"/>
          </a:p>
        </p:txBody>
      </p:sp>
      <p:pic>
        <p:nvPicPr>
          <p:cNvPr id="4" name="Picture 2" descr="Secretaria de Educación - BC">
            <a:extLst>
              <a:ext uri="{FF2B5EF4-FFF2-40B4-BE49-F238E27FC236}">
                <a16:creationId xmlns:a16="http://schemas.microsoft.com/office/drawing/2014/main" id="{C6C59A9D-395A-4052-BD4F-BCAABA750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7" y="1"/>
            <a:ext cx="2420730" cy="136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628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6858000" cy="960876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RETO 2: SEMANA DEL 27 DE ABRIL AL 01 DE MAYO</a:t>
            </a:r>
          </a:p>
          <a:p>
            <a:r>
              <a:rPr lang="es-MX" b="1" dirty="0"/>
              <a:t>ME DUERMO TEMPRANO</a:t>
            </a:r>
          </a:p>
        </p:txBody>
      </p:sp>
      <p:pic>
        <p:nvPicPr>
          <p:cNvPr id="4" name="Picture 2" descr="Leer Dormir GIF - Leer Dormir Relajante - Discover &amp; Share GIFs">
            <a:extLst>
              <a:ext uri="{FF2B5EF4-FFF2-40B4-BE49-F238E27FC236}">
                <a16:creationId xmlns:a16="http://schemas.microsoft.com/office/drawing/2014/main" id="{7D8A456D-0499-4927-A2B0-728F934517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81" y="1126856"/>
            <a:ext cx="4436819" cy="332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82D74D0-D931-419D-A4FF-181A827D9D76}"/>
              </a:ext>
            </a:extLst>
          </p:cNvPr>
          <p:cNvSpPr txBox="1"/>
          <p:nvPr/>
        </p:nvSpPr>
        <p:spPr>
          <a:xfrm>
            <a:off x="4789714" y="1059550"/>
            <a:ext cx="412568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RECOMENDACIONES: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Duerme de 8 a 10 horas mínimo.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Intenta dormirte máximo a las 10 de la noche.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Utiliza ropa cómoda o pijama.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Una almohada cómoda para tu cuello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r>
              <a:rPr lang="es-ES" b="1" dirty="0"/>
              <a:t>¿POR QUÉ ES NECESARIO DORMIR BIEN?</a:t>
            </a:r>
            <a:r>
              <a:rPr lang="es-ES" dirty="0"/>
              <a:t> </a:t>
            </a:r>
            <a:r>
              <a:rPr lang="es-ES" b="1" dirty="0"/>
              <a:t>LOS 6 BENEFICIOS DEL SUEÑO:</a:t>
            </a:r>
            <a:endParaRPr lang="es-ES" dirty="0"/>
          </a:p>
          <a:p>
            <a:r>
              <a:rPr lang="es-ES" dirty="0"/>
              <a:t>- Incrementa la creatividad.</a:t>
            </a:r>
          </a:p>
          <a:p>
            <a:r>
              <a:rPr lang="es-ES" dirty="0"/>
              <a:t>- Ayuda a perder peso</a:t>
            </a:r>
          </a:p>
          <a:p>
            <a:r>
              <a:rPr lang="es-ES" dirty="0"/>
              <a:t>- Te hace estar más sano.</a:t>
            </a:r>
          </a:p>
          <a:p>
            <a:r>
              <a:rPr lang="es-ES" dirty="0"/>
              <a:t>- Mejora la memoria. </a:t>
            </a:r>
          </a:p>
          <a:p>
            <a:r>
              <a:rPr lang="es-ES" dirty="0"/>
              <a:t>- Protege el corazón.</a:t>
            </a:r>
          </a:p>
          <a:p>
            <a:r>
              <a:rPr lang="es-ES" dirty="0"/>
              <a:t>- Reduce la depresión.</a:t>
            </a:r>
          </a:p>
          <a:p>
            <a:endParaRPr lang="es-MX" sz="16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94214A-BE20-4214-9158-ADEE7D0EDD3E}"/>
              </a:ext>
            </a:extLst>
          </p:cNvPr>
          <p:cNvSpPr txBox="1"/>
          <p:nvPr/>
        </p:nvSpPr>
        <p:spPr>
          <a:xfrm>
            <a:off x="119746" y="4499439"/>
            <a:ext cx="45937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EFECTOS PERJUDICIALES DE NO DORMIR LAS SUFICIENTES HORAS</a:t>
            </a:r>
            <a:endParaRPr lang="es-ES" sz="1600" dirty="0"/>
          </a:p>
          <a:p>
            <a:r>
              <a:rPr lang="es-ES" sz="1600" dirty="0"/>
              <a:t>Incrementa el riesgo de colapso cerebrovascular,</a:t>
            </a:r>
          </a:p>
          <a:p>
            <a:r>
              <a:rPr lang="es-ES" sz="1600" dirty="0"/>
              <a:t>obesidad, aumenta el riesgo de sufrir diabetes, pérdida de la memoria, deterioro de los huesos, Incrementa el riesgo de infarto de miocardio. ...</a:t>
            </a:r>
          </a:p>
          <a:p>
            <a:endParaRPr lang="es-ES" sz="16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3B3D88E-FA3A-48DB-BE19-EF8E46769850}"/>
              </a:ext>
            </a:extLst>
          </p:cNvPr>
          <p:cNvSpPr txBox="1"/>
          <p:nvPr/>
        </p:nvSpPr>
        <p:spPr>
          <a:xfrm>
            <a:off x="4789715" y="5374764"/>
            <a:ext cx="3791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PRODUCTO: </a:t>
            </a:r>
            <a:r>
              <a:rPr lang="es-MX" dirty="0"/>
              <a:t>MENCIONA LOS BENEFICIOS DEL DESCANSO EN EL ORGANISMO.</a:t>
            </a:r>
          </a:p>
        </p:txBody>
      </p:sp>
    </p:spTree>
    <p:extLst>
      <p:ext uri="{BB962C8B-B14F-4D97-AF65-F5344CB8AC3E}">
        <p14:creationId xmlns:p14="http://schemas.microsoft.com/office/powerpoint/2010/main" val="3114211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6858000" cy="960876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RETO 2: SEMANA DEL 27 DE ABRIL AL 01 DE MAYO</a:t>
            </a:r>
          </a:p>
          <a:p>
            <a:r>
              <a:rPr lang="es-MX" b="1" dirty="0"/>
              <a:t>ATLETISMO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32D187B-DD90-41AD-A862-C7680E342960}"/>
              </a:ext>
            </a:extLst>
          </p:cNvPr>
          <p:cNvSpPr txBox="1"/>
          <p:nvPr/>
        </p:nvSpPr>
        <p:spPr>
          <a:xfrm>
            <a:off x="4752703" y="2422944"/>
            <a:ext cx="3780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1.- ¿Lo haz practicado? Si la respuesta es </a:t>
            </a:r>
            <a:r>
              <a:rPr lang="es-MX" b="1" dirty="0"/>
              <a:t>SI</a:t>
            </a:r>
            <a:r>
              <a:rPr lang="es-MX" dirty="0"/>
              <a:t> cual es    </a:t>
            </a:r>
          </a:p>
          <a:p>
            <a:r>
              <a:rPr lang="es-MX" dirty="0"/>
              <a:t>        la prueba que haz hecho?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E27252-5F4A-4CBB-B043-54A41043CE9E}"/>
              </a:ext>
            </a:extLst>
          </p:cNvPr>
          <p:cNvSpPr txBox="1"/>
          <p:nvPr/>
        </p:nvSpPr>
        <p:spPr>
          <a:xfrm>
            <a:off x="4752703" y="4185456"/>
            <a:ext cx="4117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2.- ¿Qué es lo que mas te gusta de esta actividad?</a:t>
            </a:r>
            <a:endParaRPr lang="es-MX" dirty="0"/>
          </a:p>
        </p:txBody>
      </p:sp>
      <p:pic>
        <p:nvPicPr>
          <p:cNvPr id="6148" name="Picture 4" descr="Hombres atletas en Deportistas - GIF Animado | REYGIF">
            <a:extLst>
              <a:ext uri="{FF2B5EF4-FFF2-40B4-BE49-F238E27FC236}">
                <a16:creationId xmlns:a16="http://schemas.microsoft.com/office/drawing/2014/main" id="{BCA5C444-4400-491D-8A85-F66F96C9CE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63" y="2280422"/>
            <a:ext cx="3954436" cy="288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37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9159244" cy="1756143"/>
          </a:xfrm>
          <a:solidFill>
            <a:srgbClr val="C00000"/>
          </a:solidFill>
        </p:spPr>
        <p:txBody>
          <a:bodyPr>
            <a:normAutofit/>
          </a:bodyPr>
          <a:lstStyle/>
          <a:p>
            <a:endParaRPr lang="es-MX" b="1" dirty="0">
              <a:solidFill>
                <a:schemeClr val="bg1"/>
              </a:solidFill>
            </a:endParaRPr>
          </a:p>
          <a:p>
            <a:r>
              <a:rPr lang="es-MX" sz="5400" b="1" dirty="0">
                <a:solidFill>
                  <a:schemeClr val="bg1"/>
                </a:solidFill>
              </a:rPr>
              <a:t>LO LOGRASTE</a:t>
            </a:r>
          </a:p>
        </p:txBody>
      </p:sp>
      <p:pic>
        <p:nvPicPr>
          <p:cNvPr id="9218" name="Picture 2" descr="QUEDAMOS ENTRE PINCELES? EMPUJAD LA PUERTA, LO PASAREMOS BIEN ...">
            <a:extLst>
              <a:ext uri="{FF2B5EF4-FFF2-40B4-BE49-F238E27FC236}">
                <a16:creationId xmlns:a16="http://schemas.microsoft.com/office/drawing/2014/main" id="{D311864F-B80C-4C82-83F8-834D2E4B2E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158482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945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425069"/>
            <a:ext cx="9165772" cy="1785266"/>
          </a:xfrm>
          <a:solidFill>
            <a:srgbClr val="C00000"/>
          </a:solidFill>
        </p:spPr>
        <p:txBody>
          <a:bodyPr>
            <a:normAutofit fontScale="25000" lnSpcReduction="20000"/>
          </a:bodyPr>
          <a:lstStyle/>
          <a:p>
            <a:pPr>
              <a:tabLst>
                <a:tab pos="87313" algn="l"/>
              </a:tabLst>
            </a:pPr>
            <a:endParaRPr lang="es-MX" b="1" dirty="0">
              <a:solidFill>
                <a:schemeClr val="bg1"/>
              </a:solidFill>
            </a:endParaRP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SECRETARÍA DE EDUCACIÓN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DIRECCIÓN DE EDUCACIÓN FÍSICA Y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DEPORTE ESCOLAR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CICLO ESCOLAR 2019-2020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DE2147-9E75-4081-837B-4F59616E4516}"/>
              </a:ext>
            </a:extLst>
          </p:cNvPr>
          <p:cNvSpPr txBox="1"/>
          <p:nvPr/>
        </p:nvSpPr>
        <p:spPr>
          <a:xfrm>
            <a:off x="601396" y="3222421"/>
            <a:ext cx="803968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PROPUESTA DE ACTIVIDADES EN EL ÁREA DE EDUCACIÓN FÍSICA DURANTE EL PERIODO DE CUARENTENA</a:t>
            </a:r>
          </a:p>
          <a:p>
            <a:pPr algn="ctr"/>
            <a:r>
              <a:rPr lang="es-MX" sz="2800" b="1" dirty="0"/>
              <a:t>COVID-19</a:t>
            </a:r>
          </a:p>
          <a:p>
            <a:pPr algn="ctr"/>
            <a:endParaRPr lang="es-MX" sz="2800" b="1" dirty="0"/>
          </a:p>
          <a:p>
            <a:pPr algn="ctr"/>
            <a:r>
              <a:rPr lang="es-MX" sz="3200" b="1" dirty="0">
                <a:solidFill>
                  <a:srgbClr val="C00000"/>
                </a:solidFill>
              </a:rPr>
              <a:t>RETOS SEMANALES</a:t>
            </a:r>
          </a:p>
          <a:p>
            <a:pPr algn="ctr"/>
            <a:endParaRPr lang="es-MX" sz="3200" b="1" dirty="0">
              <a:solidFill>
                <a:srgbClr val="C00000"/>
              </a:solidFill>
            </a:endParaRPr>
          </a:p>
          <a:p>
            <a:pPr algn="ctr"/>
            <a:r>
              <a:rPr lang="es-MX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 RETO 3</a:t>
            </a:r>
            <a:endParaRPr lang="es-MX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2" name="Picture 2" descr="Secretaria de Educación - BC">
            <a:extLst>
              <a:ext uri="{FF2B5EF4-FFF2-40B4-BE49-F238E27FC236}">
                <a16:creationId xmlns:a16="http://schemas.microsoft.com/office/drawing/2014/main" id="{D05FB6E5-CDBB-42FB-A144-9D01E49FB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7" y="1"/>
            <a:ext cx="1863202" cy="136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605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6858000" cy="960876"/>
          </a:xfrm>
          <a:solidFill>
            <a:srgbClr val="C00000"/>
          </a:solidFill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</a:rPr>
              <a:t> RETO 3: SEMANA DEL 04  AL 08 DE MAYO</a:t>
            </a:r>
          </a:p>
          <a:p>
            <a:r>
              <a:rPr lang="es-MX" b="1" dirty="0"/>
              <a:t>YOGUIS EN 1 MINUTO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F6CA47-B9F3-49FB-85B7-7BF16A5037BF}"/>
              </a:ext>
            </a:extLst>
          </p:cNvPr>
          <p:cNvSpPr txBox="1"/>
          <p:nvPr/>
        </p:nvSpPr>
        <p:spPr>
          <a:xfrm>
            <a:off x="6425419" y="960876"/>
            <a:ext cx="2296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b="1" dirty="0"/>
              <a:t>No olvides el calentamiento para no lastimarte.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3833AB24-A9B8-4285-B947-9DF08E8692CD}"/>
              </a:ext>
            </a:extLst>
          </p:cNvPr>
          <p:cNvGrpSpPr/>
          <p:nvPr/>
        </p:nvGrpSpPr>
        <p:grpSpPr>
          <a:xfrm>
            <a:off x="97971" y="4576055"/>
            <a:ext cx="2079171" cy="2167214"/>
            <a:chOff x="493486" y="5022571"/>
            <a:chExt cx="2772228" cy="2167214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50EB08F6-C42E-47D7-BCB0-2B2B41F0A622}"/>
                </a:ext>
              </a:extLst>
            </p:cNvPr>
            <p:cNvSpPr txBox="1"/>
            <p:nvPr/>
          </p:nvSpPr>
          <p:spPr>
            <a:xfrm>
              <a:off x="493486" y="5435459"/>
              <a:ext cx="277222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b="1" dirty="0"/>
                <a:t>Toma un video o imagen de tu ejercicio y envíala a tu maestro de Educación Física.</a:t>
              </a:r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711FCAB2-E48D-4647-88A5-438353D34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 flipV="1">
              <a:off x="493486" y="5022571"/>
              <a:ext cx="553585" cy="412888"/>
            </a:xfrm>
            <a:prstGeom prst="rect">
              <a:avLst/>
            </a:prstGeom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519F0F56-D006-4D19-A728-1B5C96A85619}"/>
              </a:ext>
            </a:extLst>
          </p:cNvPr>
          <p:cNvSpPr txBox="1"/>
          <p:nvPr/>
        </p:nvSpPr>
        <p:spPr>
          <a:xfrm>
            <a:off x="6425419" y="2135831"/>
            <a:ext cx="24899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EL PASO YOGUI: </a:t>
            </a:r>
          </a:p>
          <a:p>
            <a:r>
              <a:rPr lang="es-ES" dirty="0"/>
              <a:t>Es perfecto para quemar calorías y mientras más intensidad emplees será mejor. Ponte de pie y comienza a simular que corres. Lo ideal es que subas las rodillas lo más que puedas y aumentes la intensidad.</a:t>
            </a:r>
            <a:endParaRPr lang="es-MX" dirty="0"/>
          </a:p>
        </p:txBody>
      </p:sp>
      <p:pic>
        <p:nvPicPr>
          <p:cNvPr id="8194" name="Picture 2" descr="Ejercicios para fortalecer tobillos y evitar lesiones">
            <a:extLst>
              <a:ext uri="{FF2B5EF4-FFF2-40B4-BE49-F238E27FC236}">
                <a16:creationId xmlns:a16="http://schemas.microsoft.com/office/drawing/2014/main" id="{9746A29E-3677-4BD1-8EAF-013C80C8F7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177" y="1401133"/>
            <a:ext cx="4301744" cy="338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229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McDonald's dará papitas fritas gratis todos los viernes del 2018 ...">
            <a:extLst>
              <a:ext uri="{FF2B5EF4-FFF2-40B4-BE49-F238E27FC236}">
                <a16:creationId xmlns:a16="http://schemas.microsoft.com/office/drawing/2014/main" id="{A647BDAA-991C-42DA-962C-272A7548C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49" y="4208938"/>
            <a:ext cx="214312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6" y="16046"/>
            <a:ext cx="6858000" cy="960876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 RETO 3 : SEMANA DEL 04  AL 08 DE MAYO</a:t>
            </a:r>
          </a:p>
          <a:p>
            <a:r>
              <a:rPr lang="es-MX" b="1" dirty="0"/>
              <a:t>NUTRICIÓN NO HARINAS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4047C02E-B3C5-4945-8125-AB97ECAAD73A}"/>
              </a:ext>
            </a:extLst>
          </p:cNvPr>
          <p:cNvGrpSpPr/>
          <p:nvPr/>
        </p:nvGrpSpPr>
        <p:grpSpPr>
          <a:xfrm>
            <a:off x="218158" y="1611719"/>
            <a:ext cx="3841844" cy="4412273"/>
            <a:chOff x="3295334" y="1655261"/>
            <a:chExt cx="5122459" cy="4412273"/>
          </a:xfrm>
        </p:grpSpPr>
        <p:pic>
          <p:nvPicPr>
            <p:cNvPr id="10244" name="Picture 4" descr="Gansito Marinela 50 g | Superama a domicilio">
              <a:extLst>
                <a:ext uri="{FF2B5EF4-FFF2-40B4-BE49-F238E27FC236}">
                  <a16:creationId xmlns:a16="http://schemas.microsoft.com/office/drawing/2014/main" id="{74F69407-910D-43E6-B991-53FBEFE9F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45399">
              <a:off x="3295334" y="2531212"/>
              <a:ext cx="2288052" cy="2288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ECED783B-BB49-4426-8417-F2798A0B3069}"/>
                </a:ext>
              </a:extLst>
            </p:cNvPr>
            <p:cNvGrpSpPr/>
            <p:nvPr/>
          </p:nvGrpSpPr>
          <p:grpSpPr>
            <a:xfrm>
              <a:off x="3774206" y="1655261"/>
              <a:ext cx="4643587" cy="4412273"/>
              <a:chOff x="4135825" y="1840107"/>
              <a:chExt cx="4643587" cy="4412273"/>
            </a:xfrm>
          </p:grpSpPr>
          <p:pic>
            <p:nvPicPr>
              <p:cNvPr id="10242" name="Picture 2" descr="Gluten free ¿una moda? - Infonor">
                <a:extLst>
                  <a:ext uri="{FF2B5EF4-FFF2-40B4-BE49-F238E27FC236}">
                    <a16:creationId xmlns:a16="http://schemas.microsoft.com/office/drawing/2014/main" id="{19C36514-18B0-4606-B2BA-BDE11805DB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6F3F3"/>
                  </a:clrFrom>
                  <a:clrTo>
                    <a:srgbClr val="F6F3F3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96780" y="2852899"/>
                <a:ext cx="2549253" cy="164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46" name="Picture 6" descr="Galletas en tubo Marinela - Smart&amp;Final">
                <a:extLst>
                  <a:ext uri="{FF2B5EF4-FFF2-40B4-BE49-F238E27FC236}">
                    <a16:creationId xmlns:a16="http://schemas.microsoft.com/office/drawing/2014/main" id="{C82B8BD5-B5F8-4A56-96CB-851B29F4EA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35018" y="2770824"/>
                <a:ext cx="1744394" cy="17443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Elipse 1">
                <a:extLst>
                  <a:ext uri="{FF2B5EF4-FFF2-40B4-BE49-F238E27FC236}">
                    <a16:creationId xmlns:a16="http://schemas.microsoft.com/office/drawing/2014/main" id="{B4463221-7EAD-4729-966D-3C5488457595}"/>
                  </a:ext>
                </a:extLst>
              </p:cNvPr>
              <p:cNvSpPr/>
              <p:nvPr/>
            </p:nvSpPr>
            <p:spPr>
              <a:xfrm>
                <a:off x="4135825" y="1840107"/>
                <a:ext cx="4286110" cy="4412273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cxnSp>
            <p:nvCxnSpPr>
              <p:cNvPr id="5" name="Conector recto 4">
                <a:extLst>
                  <a:ext uri="{FF2B5EF4-FFF2-40B4-BE49-F238E27FC236}">
                    <a16:creationId xmlns:a16="http://schemas.microsoft.com/office/drawing/2014/main" id="{DEC73C2F-727F-4AE4-A5BA-9CE2BC9F12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1060" y="2330980"/>
                <a:ext cx="3987569" cy="3416677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Conector recto 9">
                <a:extLst>
                  <a:ext uri="{FF2B5EF4-FFF2-40B4-BE49-F238E27FC236}">
                    <a16:creationId xmlns:a16="http://schemas.microsoft.com/office/drawing/2014/main" id="{A1779B72-4533-4B3C-90B8-B448A90F84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15543" y="2054958"/>
                <a:ext cx="3467854" cy="3982569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9C0C962-0348-445F-9DE6-15B10BAE47C4}"/>
              </a:ext>
            </a:extLst>
          </p:cNvPr>
          <p:cNvSpPr txBox="1"/>
          <p:nvPr/>
        </p:nvSpPr>
        <p:spPr>
          <a:xfrm>
            <a:off x="4589906" y="1382803"/>
            <a:ext cx="41148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ESTOS SON LOS BENEFICIOS DE LAS DIETAS BAJAS EN HARINAS O CARBOHIDRATOS:</a:t>
            </a:r>
            <a:endParaRPr lang="es-ES" dirty="0"/>
          </a:p>
          <a:p>
            <a:r>
              <a:rPr lang="es-ES" sz="2000" dirty="0"/>
              <a:t>Control del apetito, mayor pérdida de peso, mayor pérdida de grasa, y menos grasa visceral, menos riesgo de enfermedades cardiovasculares, mejora de la sensibilidad a la insulina y reversión de la diabetes.</a:t>
            </a:r>
          </a:p>
          <a:p>
            <a:endParaRPr lang="es-ES" sz="2000" dirty="0"/>
          </a:p>
          <a:p>
            <a:r>
              <a:rPr lang="es-ES" sz="2000" b="1" dirty="0"/>
              <a:t>RECOMENDACIONES:</a:t>
            </a:r>
          </a:p>
          <a:p>
            <a:r>
              <a:rPr lang="es-ES" sz="2000" dirty="0"/>
              <a:t>En esta semana esfuérzate por no consumir alimentos altos en carbohidratos harinas y grasas</a:t>
            </a:r>
          </a:p>
          <a:p>
            <a:r>
              <a:rPr lang="es-ES" sz="2000" dirty="0"/>
              <a:t>Ejemplo: Pan, papas fritas, galletas, papitas etc.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4584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-3384"/>
            <a:ext cx="6858000" cy="960876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s-MX" sz="2800" b="1" dirty="0">
                <a:solidFill>
                  <a:schemeClr val="bg1"/>
                </a:solidFill>
              </a:rPr>
              <a:t> </a:t>
            </a:r>
            <a:r>
              <a:rPr lang="es-MX" b="1" dirty="0">
                <a:solidFill>
                  <a:schemeClr val="bg1"/>
                </a:solidFill>
              </a:rPr>
              <a:t>RETO 3 : SEMANA DEL 04  AL 08 DE MAYO </a:t>
            </a:r>
            <a:endParaRPr lang="es-MX" sz="2800" b="1" dirty="0">
              <a:solidFill>
                <a:schemeClr val="bg1"/>
              </a:solidFill>
            </a:endParaRPr>
          </a:p>
          <a:p>
            <a:r>
              <a:rPr lang="es-MX" b="1" dirty="0"/>
              <a:t>BASQUETBOL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32D187B-DD90-41AD-A862-C7680E342960}"/>
              </a:ext>
            </a:extLst>
          </p:cNvPr>
          <p:cNvSpPr txBox="1"/>
          <p:nvPr/>
        </p:nvSpPr>
        <p:spPr>
          <a:xfrm>
            <a:off x="4776753" y="3359681"/>
            <a:ext cx="2993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2.- Quién es tu jugador favorito?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E27252-5F4A-4CBB-B043-54A41043CE9E}"/>
              </a:ext>
            </a:extLst>
          </p:cNvPr>
          <p:cNvSpPr txBox="1"/>
          <p:nvPr/>
        </p:nvSpPr>
        <p:spPr>
          <a:xfrm>
            <a:off x="4776753" y="4354361"/>
            <a:ext cx="4117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3.-¿Qué es lo que mas te gusta de esta actividad?</a:t>
            </a:r>
            <a:endParaRPr lang="es-MX" dirty="0"/>
          </a:p>
        </p:txBody>
      </p:sp>
      <p:pic>
        <p:nvPicPr>
          <p:cNvPr id="9218" name="Picture 2" descr="Michael Jordan SICK PASS **GIF** | Jugadas de basquetbol ...">
            <a:extLst>
              <a:ext uri="{FF2B5EF4-FFF2-40B4-BE49-F238E27FC236}">
                <a16:creationId xmlns:a16="http://schemas.microsoft.com/office/drawing/2014/main" id="{15EE1CDA-C800-4236-8CEA-5502BBEA9F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09" y="2028825"/>
            <a:ext cx="3815138" cy="379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DC84DEE-A95F-42FC-BFB4-D4A1BCF8E9DD}"/>
              </a:ext>
            </a:extLst>
          </p:cNvPr>
          <p:cNvSpPr txBox="1"/>
          <p:nvPr/>
        </p:nvSpPr>
        <p:spPr>
          <a:xfrm>
            <a:off x="4776753" y="2088004"/>
            <a:ext cx="3452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1.-Lo haz practicado?  Si la respuesta es </a:t>
            </a:r>
            <a:r>
              <a:rPr lang="es-MX" b="1" dirty="0"/>
              <a:t>SI</a:t>
            </a:r>
            <a:r>
              <a:rPr lang="es-MX" dirty="0"/>
              <a:t> en algun equipo competitivo o solo diversión?</a:t>
            </a:r>
          </a:p>
        </p:txBody>
      </p:sp>
    </p:spTree>
    <p:extLst>
      <p:ext uri="{BB962C8B-B14F-4D97-AF65-F5344CB8AC3E}">
        <p14:creationId xmlns:p14="http://schemas.microsoft.com/office/powerpoint/2010/main" val="3203718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9159244" cy="1756143"/>
          </a:xfrm>
          <a:solidFill>
            <a:srgbClr val="C00000"/>
          </a:solidFill>
        </p:spPr>
        <p:txBody>
          <a:bodyPr>
            <a:normAutofit/>
          </a:bodyPr>
          <a:lstStyle/>
          <a:p>
            <a:endParaRPr lang="es-MX" b="1" dirty="0">
              <a:solidFill>
                <a:schemeClr val="bg1"/>
              </a:solidFill>
            </a:endParaRPr>
          </a:p>
          <a:p>
            <a:r>
              <a:rPr lang="es-MX" sz="5400" b="1" dirty="0">
                <a:solidFill>
                  <a:schemeClr val="bg1"/>
                </a:solidFill>
              </a:rPr>
              <a:t>LO LOGRASTE</a:t>
            </a:r>
          </a:p>
        </p:txBody>
      </p:sp>
      <p:pic>
        <p:nvPicPr>
          <p:cNvPr id="9218" name="Picture 2" descr="QUEDAMOS ENTRE PINCELES? EMPUJAD LA PUERTA, LO PASAREMOS BIEN ...">
            <a:extLst>
              <a:ext uri="{FF2B5EF4-FFF2-40B4-BE49-F238E27FC236}">
                <a16:creationId xmlns:a16="http://schemas.microsoft.com/office/drawing/2014/main" id="{D311864F-B80C-4C82-83F8-834D2E4B2E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158482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215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425069"/>
            <a:ext cx="9165772" cy="1785266"/>
          </a:xfrm>
          <a:solidFill>
            <a:srgbClr val="C00000"/>
          </a:solidFill>
        </p:spPr>
        <p:txBody>
          <a:bodyPr>
            <a:normAutofit fontScale="25000" lnSpcReduction="20000"/>
          </a:bodyPr>
          <a:lstStyle/>
          <a:p>
            <a:pPr>
              <a:tabLst>
                <a:tab pos="87313" algn="l"/>
              </a:tabLst>
            </a:pPr>
            <a:endParaRPr lang="es-MX" b="1" dirty="0">
              <a:solidFill>
                <a:schemeClr val="bg1"/>
              </a:solidFill>
            </a:endParaRP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SECRETARÍA DE EDUCACIÓN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DIRECCIÓN DE EDUCACIÓN FÍSICA Y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DEPORTE ESCOLAR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CICLO ESCOLAR 2019-2020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DE2147-9E75-4081-837B-4F59616E4516}"/>
              </a:ext>
            </a:extLst>
          </p:cNvPr>
          <p:cNvSpPr txBox="1"/>
          <p:nvPr/>
        </p:nvSpPr>
        <p:spPr>
          <a:xfrm>
            <a:off x="601396" y="3245197"/>
            <a:ext cx="803968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PROPUESTA DE ACTIVIDADES EN EL ÁREA DE EDUCACIÓN FÍSICA DURANTE EL PERIODO DE CUARENTENA</a:t>
            </a:r>
          </a:p>
          <a:p>
            <a:pPr algn="ctr"/>
            <a:r>
              <a:rPr lang="es-MX" sz="2800" b="1" dirty="0"/>
              <a:t>COVID-19</a:t>
            </a:r>
          </a:p>
          <a:p>
            <a:pPr algn="ctr"/>
            <a:endParaRPr lang="es-MX" sz="2800" b="1" dirty="0"/>
          </a:p>
          <a:p>
            <a:pPr algn="ctr"/>
            <a:r>
              <a:rPr lang="es-MX" sz="3200" b="1" dirty="0">
                <a:solidFill>
                  <a:srgbClr val="C00000"/>
                </a:solidFill>
              </a:rPr>
              <a:t>RETOS SEMANALES</a:t>
            </a:r>
          </a:p>
          <a:p>
            <a:pPr algn="ctr"/>
            <a:r>
              <a:rPr lang="es-MX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 RETO 4</a:t>
            </a:r>
            <a:endParaRPr lang="es-MX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2" name="Picture 2" descr="Secretaria de Educación - BC">
            <a:extLst>
              <a:ext uri="{FF2B5EF4-FFF2-40B4-BE49-F238E27FC236}">
                <a16:creationId xmlns:a16="http://schemas.microsoft.com/office/drawing/2014/main" id="{D05FB6E5-CDBB-42FB-A144-9D01E49FB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7" y="1"/>
            <a:ext cx="1863202" cy="136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804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6858000" cy="960876"/>
          </a:xfrm>
          <a:solidFill>
            <a:srgbClr val="C00000"/>
          </a:solidFill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</a:rPr>
              <a:t> RETO 4: SEMANA DEL 11 AL 15 DE MAYO</a:t>
            </a:r>
          </a:p>
          <a:p>
            <a:r>
              <a:rPr lang="es-MX" b="1" dirty="0"/>
              <a:t>SALTOS DE CUERDA EN 1 MINUTO</a:t>
            </a:r>
          </a:p>
        </p:txBody>
      </p:sp>
      <p:pic>
        <p:nvPicPr>
          <p:cNvPr id="12292" name="Picture 4" descr="Cómo saltar la cuerda paso a paso | Reto de 30 días Fitness">
            <a:extLst>
              <a:ext uri="{FF2B5EF4-FFF2-40B4-BE49-F238E27FC236}">
                <a16:creationId xmlns:a16="http://schemas.microsoft.com/office/drawing/2014/main" id="{1EF03BDF-09DA-4848-8948-B9949E5BAB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716" y="1227451"/>
            <a:ext cx="3123017" cy="420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E6555399-0661-44DB-AC89-BF2E6DDEE088}"/>
              </a:ext>
            </a:extLst>
          </p:cNvPr>
          <p:cNvGrpSpPr/>
          <p:nvPr/>
        </p:nvGrpSpPr>
        <p:grpSpPr>
          <a:xfrm>
            <a:off x="370114" y="5022571"/>
            <a:ext cx="2612571" cy="1613217"/>
            <a:chOff x="493486" y="5022571"/>
            <a:chExt cx="3875314" cy="1613217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5897449A-7CEE-4303-8768-8559E6099A1D}"/>
                </a:ext>
              </a:extLst>
            </p:cNvPr>
            <p:cNvSpPr txBox="1"/>
            <p:nvPr/>
          </p:nvSpPr>
          <p:spPr>
            <a:xfrm>
              <a:off x="493486" y="5435459"/>
              <a:ext cx="38753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b="1" dirty="0"/>
                <a:t>Toma un video o imagen de tu ejercicio y envíala a tu maestro de Educación Física.</a:t>
              </a:r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56CB0148-BB17-4AFF-B23D-20E601D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 flipV="1">
              <a:off x="493486" y="5022571"/>
              <a:ext cx="553585" cy="412888"/>
            </a:xfrm>
            <a:prstGeom prst="rect">
              <a:avLst/>
            </a:prstGeom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6C159A03-48F0-4349-AFBE-996975550FB5}"/>
              </a:ext>
            </a:extLst>
          </p:cNvPr>
          <p:cNvSpPr txBox="1"/>
          <p:nvPr/>
        </p:nvSpPr>
        <p:spPr>
          <a:xfrm>
            <a:off x="6847114" y="176166"/>
            <a:ext cx="2296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b="1" dirty="0"/>
              <a:t>No olvides el calentamiento para no lastimarte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8A494FD-AC01-482D-9A35-1A6FA73EC6CE}"/>
              </a:ext>
            </a:extLst>
          </p:cNvPr>
          <p:cNvSpPr txBox="1"/>
          <p:nvPr/>
        </p:nvSpPr>
        <p:spPr>
          <a:xfrm>
            <a:off x="5479733" y="1582176"/>
            <a:ext cx="312617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Beneficios de saltar la cuerda:</a:t>
            </a:r>
            <a:endParaRPr lang="es-ES" dirty="0"/>
          </a:p>
          <a:p>
            <a:r>
              <a:rPr lang="es-ES" dirty="0"/>
              <a:t>Te ayudará a ser más veloz. Trabajar tus piernas con una sesión de </a:t>
            </a:r>
            <a:r>
              <a:rPr lang="es-ES" b="1" dirty="0"/>
              <a:t>salto de cuerda</a:t>
            </a:r>
            <a:r>
              <a:rPr lang="es-ES" dirty="0"/>
              <a:t>, mejorará tu cadencia y zancada.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Quemarás calorías.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Tonifica tu cuerpo.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Ayuda con tu concentración.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Te brinda resistencia muscular.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Mejora tu condicionamiento aeróbico.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Aumenta tu potencia.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Es un </a:t>
            </a:r>
            <a:r>
              <a:rPr lang="es-ES" b="1" dirty="0"/>
              <a:t>ejercicio</a:t>
            </a:r>
            <a:r>
              <a:rPr lang="es-ES" dirty="0"/>
              <a:t> súper práctico.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55911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cretaria de Educación - BC">
            <a:extLst>
              <a:ext uri="{FF2B5EF4-FFF2-40B4-BE49-F238E27FC236}">
                <a16:creationId xmlns:a16="http://schemas.microsoft.com/office/drawing/2014/main" id="{F52ABC5D-E3CD-4415-B8F9-F00F5B761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685" y="61711"/>
            <a:ext cx="2345315" cy="132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05EB48C-A0AA-4CFA-9A21-779737D60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88A86EB-5A57-4F31-855A-BE7B7DA53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780" y="3223332"/>
            <a:ext cx="833329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F795A41-205B-4307-A62D-D27850055721}"/>
              </a:ext>
            </a:extLst>
          </p:cNvPr>
          <p:cNvSpPr/>
          <p:nvPr/>
        </p:nvSpPr>
        <p:spPr>
          <a:xfrm>
            <a:off x="612743" y="876692"/>
            <a:ext cx="8003356" cy="5557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MX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RECOMENDACIONES GENERALES:</a:t>
            </a:r>
            <a:r>
              <a:rPr lang="es-MX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endParaRPr lang="es-MX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 ropa adecuada para realizar las actividades.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sz="16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Busca un espacio cómodo libre de objetos para evitar cualquier accidente.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Cada reto físico deberá iniciar con un </a:t>
            </a:r>
            <a:r>
              <a:rPr lang="es-MX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calentamiento general</a:t>
            </a:r>
            <a:r>
              <a:rPr lang="es-MX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 muy importante cumplir con este punto para evitar una lesión.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Observa el ejercicio para realizarlo correctamente y evitar lesiones.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sz="16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Realiza las actividades imitando exactamente las posturas que se presentan en cada reto.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actividad debes realizarla de menor a mayor intensidad. (poco apoco)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Practícalo varias veces.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Cuando te sientas seguro tomate el tiempo o cuenta tus repeticiones.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Registra tus resultados.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 término de cada reto físico no olvides tus estiramientos.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Intenta mejorar cada día.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recomendaciones de salud y nutrición son aplicables y modificables según tus posibilidades.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CARPETA DE EXPERIENCIAS: Se anexa una ficha de registro para cada semana, la cual deberás llenar y entregar a tu maestro de Educación Física al regreso a clases.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408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6858000" cy="960876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 RETO 4: SEMANA DEL 11 AL 15 DE MAYO</a:t>
            </a:r>
          </a:p>
          <a:p>
            <a:r>
              <a:rPr lang="es-MX" b="1" dirty="0"/>
              <a:t>SIN AZUCAR POR FAVOR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9B0059A-3F13-4E54-A85D-8AEE159B24F5}"/>
              </a:ext>
            </a:extLst>
          </p:cNvPr>
          <p:cNvSpPr txBox="1"/>
          <p:nvPr/>
        </p:nvSpPr>
        <p:spPr>
          <a:xfrm>
            <a:off x="4969413" y="1353457"/>
            <a:ext cx="383712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RECOMENDACIONES: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Intenta consumir la menor cantidad de azucares.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Pide a tus familiares que están contigo en casa esa semana consumir la menor cantidad de azúcar.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/>
              <a:t>Ejemplo: </a:t>
            </a:r>
            <a:r>
              <a:rPr lang="es-ES" sz="1400" dirty="0"/>
              <a:t>Pasteles, pan procesado, sodas, dulces, chocolates.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/>
              <a:t>CONSECUENCIAS DE CONSUMIR AZUCARES EN EXCESO:</a:t>
            </a:r>
          </a:p>
          <a:p>
            <a:r>
              <a:rPr lang="es-ES" sz="1400" dirty="0"/>
              <a:t>      - Aumento de peso: el </a:t>
            </a:r>
            <a:r>
              <a:rPr lang="es-ES" sz="1400" b="1" dirty="0"/>
              <a:t>exceso</a:t>
            </a:r>
            <a:r>
              <a:rPr lang="es-ES" sz="1400" dirty="0"/>
              <a:t> de fructuosa y  </a:t>
            </a:r>
          </a:p>
          <a:p>
            <a:r>
              <a:rPr lang="es-ES" sz="1400" dirty="0"/>
              <a:t>        glucosa se transforma en grasa en el hígado, lo </a:t>
            </a:r>
          </a:p>
          <a:p>
            <a:r>
              <a:rPr lang="es-ES" sz="1400" dirty="0"/>
              <a:t>        que acrecienta los riesgos de obesidad y de </a:t>
            </a:r>
          </a:p>
          <a:p>
            <a:r>
              <a:rPr lang="es-ES" sz="1400" dirty="0"/>
              <a:t>        diabetes tipo 2. </a:t>
            </a:r>
          </a:p>
          <a:p>
            <a:r>
              <a:rPr lang="es-ES" sz="1400" dirty="0"/>
              <a:t>     - Daña los tejidos: acelera el proceso de</a:t>
            </a:r>
          </a:p>
          <a:p>
            <a:r>
              <a:rPr lang="es-ES" sz="1400" dirty="0"/>
              <a:t>       oxidación de las células. Esto puede </a:t>
            </a:r>
          </a:p>
          <a:p>
            <a:r>
              <a:rPr lang="es-ES" sz="1400" dirty="0"/>
              <a:t>       desarrollar  enfermedades hepáticas, </a:t>
            </a:r>
          </a:p>
          <a:p>
            <a:r>
              <a:rPr lang="es-ES" sz="1400" dirty="0"/>
              <a:t>       insuficiencia renal y cataratas.</a:t>
            </a:r>
          </a:p>
          <a:p>
            <a:endParaRPr lang="es-ES" sz="1400" dirty="0"/>
          </a:p>
          <a:p>
            <a:endParaRPr lang="es-MX" sz="1400" dirty="0"/>
          </a:p>
        </p:txBody>
      </p:sp>
      <p:pic>
        <p:nvPicPr>
          <p:cNvPr id="14338" name="Picture 2" descr="Diferentes tipos de dulces dulces de colores. | Foto Gratis">
            <a:extLst>
              <a:ext uri="{FF2B5EF4-FFF2-40B4-BE49-F238E27FC236}">
                <a16:creationId xmlns:a16="http://schemas.microsoft.com/office/drawing/2014/main" id="{83440AD3-2413-4383-B87B-27781A3CF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35" y="1353457"/>
            <a:ext cx="4521994" cy="388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E6CB856-C704-4618-9BF8-B06B968E51B9}"/>
              </a:ext>
            </a:extLst>
          </p:cNvPr>
          <p:cNvSpPr txBox="1"/>
          <p:nvPr/>
        </p:nvSpPr>
        <p:spPr>
          <a:xfrm>
            <a:off x="925286" y="5504544"/>
            <a:ext cx="2917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PRODUCTO: </a:t>
            </a:r>
            <a:r>
              <a:rPr lang="es-MX" sz="1600" dirty="0"/>
              <a:t>registra tu peso al inicio de la semana y al final; describe los cambios que sentiste en tu cuerpo.</a:t>
            </a:r>
          </a:p>
        </p:txBody>
      </p:sp>
    </p:spTree>
    <p:extLst>
      <p:ext uri="{BB962C8B-B14F-4D97-AF65-F5344CB8AC3E}">
        <p14:creationId xmlns:p14="http://schemas.microsoft.com/office/powerpoint/2010/main" val="3947776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6858000" cy="960876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RETO 4: SEMANA DEL 11 AL 15 DE MAYO</a:t>
            </a:r>
          </a:p>
          <a:p>
            <a:r>
              <a:rPr lang="es-MX" b="1" dirty="0"/>
              <a:t>FUTBOL</a:t>
            </a:r>
          </a:p>
        </p:txBody>
      </p:sp>
      <p:pic>
        <p:nvPicPr>
          <p:cNvPr id="13314" name="Picture 2" descr="El Tri Soccer GIF by La Suerte No Juega - Find &amp; Share on GIPHY">
            <a:extLst>
              <a:ext uri="{FF2B5EF4-FFF2-40B4-BE49-F238E27FC236}">
                <a16:creationId xmlns:a16="http://schemas.microsoft.com/office/drawing/2014/main" id="{08AE4CB9-B1A1-4593-81FC-E54ED6B48A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35" y="1524000"/>
            <a:ext cx="3703865" cy="446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49ABB6F-33E1-4E47-8948-1535363B936B}"/>
              </a:ext>
            </a:extLst>
          </p:cNvPr>
          <p:cNvSpPr txBox="1"/>
          <p:nvPr/>
        </p:nvSpPr>
        <p:spPr>
          <a:xfrm>
            <a:off x="4776753" y="2088004"/>
            <a:ext cx="3452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1.-Lo haz practicado?  Si la respuesta es </a:t>
            </a:r>
            <a:r>
              <a:rPr lang="es-MX" b="1" dirty="0"/>
              <a:t>SI</a:t>
            </a:r>
            <a:r>
              <a:rPr lang="es-MX" dirty="0"/>
              <a:t> en algun equipo competitivo o solo diversión?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D6330A7-5DBB-DF4B-BF04-AB449C607169}"/>
              </a:ext>
            </a:extLst>
          </p:cNvPr>
          <p:cNvSpPr txBox="1"/>
          <p:nvPr/>
        </p:nvSpPr>
        <p:spPr>
          <a:xfrm>
            <a:off x="4776753" y="3359681"/>
            <a:ext cx="2993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2.- Quién es tu jugador favorito?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A5FF777-DE30-954C-9B8F-C99BF7D93E10}"/>
              </a:ext>
            </a:extLst>
          </p:cNvPr>
          <p:cNvSpPr txBox="1"/>
          <p:nvPr/>
        </p:nvSpPr>
        <p:spPr>
          <a:xfrm>
            <a:off x="4776753" y="4354361"/>
            <a:ext cx="4117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3.-¿Qué es lo que mas te gusta de esta actividad?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79361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9159244" cy="1756143"/>
          </a:xfrm>
          <a:solidFill>
            <a:srgbClr val="C00000"/>
          </a:solidFill>
        </p:spPr>
        <p:txBody>
          <a:bodyPr>
            <a:normAutofit/>
          </a:bodyPr>
          <a:lstStyle/>
          <a:p>
            <a:endParaRPr lang="es-MX" b="1" dirty="0">
              <a:solidFill>
                <a:schemeClr val="bg1"/>
              </a:solidFill>
            </a:endParaRPr>
          </a:p>
          <a:p>
            <a:r>
              <a:rPr lang="es-MX" sz="5400" b="1" dirty="0">
                <a:solidFill>
                  <a:schemeClr val="bg1"/>
                </a:solidFill>
              </a:rPr>
              <a:t>LO LOGRASTE</a:t>
            </a:r>
          </a:p>
        </p:txBody>
      </p:sp>
      <p:pic>
        <p:nvPicPr>
          <p:cNvPr id="9218" name="Picture 2" descr="QUEDAMOS ENTRE PINCELES? EMPUJAD LA PUERTA, LO PASAREMOS BIEN ...">
            <a:extLst>
              <a:ext uri="{FF2B5EF4-FFF2-40B4-BE49-F238E27FC236}">
                <a16:creationId xmlns:a16="http://schemas.microsoft.com/office/drawing/2014/main" id="{D311864F-B80C-4C82-83F8-834D2E4B2E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158482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186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425069"/>
            <a:ext cx="9165772" cy="1785266"/>
          </a:xfrm>
          <a:solidFill>
            <a:srgbClr val="C00000"/>
          </a:solidFill>
        </p:spPr>
        <p:txBody>
          <a:bodyPr>
            <a:normAutofit fontScale="25000" lnSpcReduction="20000"/>
          </a:bodyPr>
          <a:lstStyle/>
          <a:p>
            <a:pPr>
              <a:tabLst>
                <a:tab pos="87313" algn="l"/>
              </a:tabLst>
            </a:pPr>
            <a:endParaRPr lang="es-MX" b="1" dirty="0">
              <a:solidFill>
                <a:schemeClr val="bg1"/>
              </a:solidFill>
            </a:endParaRP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SECRETARIA DE EDUCACIÓN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DIRECCIÓN DE EDUCACIÓN FÍSICA Y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DEPORTE ESCOLAR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CICLO ESCOLAR 2019-2020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DE2147-9E75-4081-837B-4F59616E4516}"/>
              </a:ext>
            </a:extLst>
          </p:cNvPr>
          <p:cNvSpPr txBox="1"/>
          <p:nvPr/>
        </p:nvSpPr>
        <p:spPr>
          <a:xfrm>
            <a:off x="601396" y="3311872"/>
            <a:ext cx="803968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PROPUESTA DE ACTIVIDADES EN EL ÁREA DE EDUCACIÓN FÍSICA DURANTE EL PERIODO DE CUARENTENA</a:t>
            </a:r>
          </a:p>
          <a:p>
            <a:pPr algn="ctr"/>
            <a:r>
              <a:rPr lang="es-MX" sz="2800" b="1" dirty="0"/>
              <a:t>COVID-19</a:t>
            </a:r>
          </a:p>
          <a:p>
            <a:pPr algn="ctr"/>
            <a:endParaRPr lang="es-MX" sz="2800" b="1" dirty="0"/>
          </a:p>
          <a:p>
            <a:pPr algn="ctr"/>
            <a:r>
              <a:rPr lang="es-MX" sz="3200" b="1" dirty="0">
                <a:solidFill>
                  <a:srgbClr val="C00000"/>
                </a:solidFill>
              </a:rPr>
              <a:t>RETOS SEMANALES</a:t>
            </a:r>
          </a:p>
          <a:p>
            <a:pPr algn="ctr"/>
            <a:r>
              <a:rPr lang="es-MX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RETO 5</a:t>
            </a:r>
            <a:endParaRPr lang="es-MX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2" name="Picture 2" descr="Secretaria de Educación - BC">
            <a:extLst>
              <a:ext uri="{FF2B5EF4-FFF2-40B4-BE49-F238E27FC236}">
                <a16:creationId xmlns:a16="http://schemas.microsoft.com/office/drawing/2014/main" id="{D05FB6E5-CDBB-42FB-A144-9D01E49FB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6" y="1"/>
            <a:ext cx="2608873" cy="136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379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6858000" cy="960876"/>
          </a:xfrm>
          <a:solidFill>
            <a:srgbClr val="C00000"/>
          </a:solidFill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</a:rPr>
              <a:t>RETO 5 : SEMANA DEL 18 AL 22 DE MAYO</a:t>
            </a:r>
          </a:p>
          <a:p>
            <a:r>
              <a:rPr lang="es-MX" b="1" dirty="0"/>
              <a:t>PLANCHA TIEMPO MÁXIMO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E6555399-0661-44DB-AC89-BF2E6DDEE088}"/>
              </a:ext>
            </a:extLst>
          </p:cNvPr>
          <p:cNvGrpSpPr/>
          <p:nvPr/>
        </p:nvGrpSpPr>
        <p:grpSpPr>
          <a:xfrm>
            <a:off x="370114" y="4867824"/>
            <a:ext cx="2612571" cy="1890216"/>
            <a:chOff x="493486" y="5022571"/>
            <a:chExt cx="3875314" cy="1890216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5897449A-7CEE-4303-8768-8559E6099A1D}"/>
                </a:ext>
              </a:extLst>
            </p:cNvPr>
            <p:cNvSpPr txBox="1"/>
            <p:nvPr/>
          </p:nvSpPr>
          <p:spPr>
            <a:xfrm>
              <a:off x="493486" y="5435459"/>
              <a:ext cx="387531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b="1" dirty="0"/>
                <a:t>Toma un video o imagen de tu ejercicio y envíala a tu maestro de Educación Física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b="1" dirty="0"/>
                <a:t>Registra tus tiempos.</a:t>
              </a:r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56CB0148-BB17-4AFF-B23D-20E601D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 flipV="1">
              <a:off x="493486" y="5022571"/>
              <a:ext cx="553585" cy="412888"/>
            </a:xfrm>
            <a:prstGeom prst="rect">
              <a:avLst/>
            </a:prstGeom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6C159A03-48F0-4349-AFBE-996975550FB5}"/>
              </a:ext>
            </a:extLst>
          </p:cNvPr>
          <p:cNvSpPr txBox="1"/>
          <p:nvPr/>
        </p:nvSpPr>
        <p:spPr>
          <a:xfrm>
            <a:off x="6646650" y="275484"/>
            <a:ext cx="2296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b="1" dirty="0"/>
              <a:t>No olvides el calentamiento para no lastimarte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b="1" dirty="0"/>
              <a:t>Este ejercicio es todo lo </a:t>
            </a:r>
            <a:r>
              <a:rPr lang="es-MX" b="1"/>
              <a:t>que resistas.</a:t>
            </a:r>
            <a:endParaRPr lang="es-MX" b="1" dirty="0"/>
          </a:p>
        </p:txBody>
      </p:sp>
      <p:pic>
        <p:nvPicPr>
          <p:cNvPr id="1026" name="Picture 2" descr="Transform Your Body in Just 4 Weeks With These Five Simple ...">
            <a:extLst>
              <a:ext uri="{FF2B5EF4-FFF2-40B4-BE49-F238E27FC236}">
                <a16:creationId xmlns:a16="http://schemas.microsoft.com/office/drawing/2014/main" id="{F63DED5D-2460-4A50-8B74-B31E515F3C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955" y="3072132"/>
            <a:ext cx="448627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6CDC1DC-9BF0-4766-AC26-52E4F3A0E204}"/>
              </a:ext>
            </a:extLst>
          </p:cNvPr>
          <p:cNvSpPr txBox="1"/>
          <p:nvPr/>
        </p:nvSpPr>
        <p:spPr>
          <a:xfrm>
            <a:off x="200464" y="1167618"/>
            <a:ext cx="4051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La </a:t>
            </a:r>
            <a:r>
              <a:rPr lang="es-ES" b="1" dirty="0"/>
              <a:t>plancha</a:t>
            </a:r>
            <a:r>
              <a:rPr lang="es-ES" dirty="0"/>
              <a:t> es uno de los </a:t>
            </a:r>
            <a:r>
              <a:rPr lang="es-ES" b="1" dirty="0"/>
              <a:t>ejercicios</a:t>
            </a:r>
            <a:r>
              <a:rPr lang="es-ES" dirty="0"/>
              <a:t> que nos garantiza trabajar más de una parte del cuerpo a la vez, ya que, además de ejercitar los músculos abdominales también se fortalecen las piernas, glúteos, espalda, brazos y hombros, asegurándonos ganar fuerza y resistencia.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36119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6858000" cy="960876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RETO 5 : SEMANA DEL 18 AL 22 DE MAYO</a:t>
            </a:r>
          </a:p>
          <a:p>
            <a:r>
              <a:rPr lang="es-MX" b="1" dirty="0"/>
              <a:t>EN TENIS TODO EL DIA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170D9F0-B56A-4B3B-8102-600578F4AD89}"/>
              </a:ext>
            </a:extLst>
          </p:cNvPr>
          <p:cNvSpPr txBox="1"/>
          <p:nvPr/>
        </p:nvSpPr>
        <p:spPr>
          <a:xfrm>
            <a:off x="2901462" y="1350498"/>
            <a:ext cx="585567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El calzado deportivo es un aspecto clave a la hora de prevenir y evitar lesiones. Por eso, debemos tener sumo cuidado a la hora de adquirirlo y fijarnos en varios aspectos. </a:t>
            </a:r>
          </a:p>
          <a:p>
            <a:endParaRPr lang="es-ES" dirty="0"/>
          </a:p>
          <a:p>
            <a:r>
              <a:rPr lang="es-ES" b="1" dirty="0"/>
              <a:t>RECOMENDACIONES: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Es un calzado que me brinda comodidad y descanso a mis pies.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Puedo jugar, saltar y correr mas fácilmente.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Me ayuda y me beneficia a la hora de hacer ejercicio.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r>
              <a:rPr lang="es-MX" b="1" dirty="0"/>
              <a:t>USAR TENIS TODO EL 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Esta semana trata de usar este calzado la mayor parte del día para que estés siempre lista a realizar cualquier actividad física que desees, invita a tu familia a hacer lo mismo.</a:t>
            </a:r>
            <a:endParaRPr lang="es-ES" dirty="0"/>
          </a:p>
        </p:txBody>
      </p:sp>
      <p:pic>
        <p:nvPicPr>
          <p:cNvPr id="2050" name="Picture 2" descr="Gifs animados de Zapatillas de deporte">
            <a:extLst>
              <a:ext uri="{FF2B5EF4-FFF2-40B4-BE49-F238E27FC236}">
                <a16:creationId xmlns:a16="http://schemas.microsoft.com/office/drawing/2014/main" id="{CC01161B-0298-424D-8676-4E9DAB39A2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9" y="2046514"/>
            <a:ext cx="2538855" cy="260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275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6858000" cy="960876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 RETO 5: SEMANA DEL 18 AL 22 DE MAYO</a:t>
            </a:r>
          </a:p>
          <a:p>
            <a:r>
              <a:rPr lang="es-MX" b="1" dirty="0"/>
              <a:t>VOLEIBOL</a:t>
            </a:r>
          </a:p>
        </p:txBody>
      </p:sp>
      <p:pic>
        <p:nvPicPr>
          <p:cNvPr id="3074" name="Picture 2" descr="Volley GIFs - Get the best GIF on GIPHY">
            <a:extLst>
              <a:ext uri="{FF2B5EF4-FFF2-40B4-BE49-F238E27FC236}">
                <a16:creationId xmlns:a16="http://schemas.microsoft.com/office/drawing/2014/main" id="{2403DBD9-B6C4-4B5C-9252-86CF108E53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25" y="1654534"/>
            <a:ext cx="3525716" cy="382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AF0DBAF-89E4-8646-9173-90D6665453FF}"/>
              </a:ext>
            </a:extLst>
          </p:cNvPr>
          <p:cNvSpPr txBox="1"/>
          <p:nvPr/>
        </p:nvSpPr>
        <p:spPr>
          <a:xfrm>
            <a:off x="4761844" y="1654535"/>
            <a:ext cx="34528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1.-Lo haz practicado?  Si la respuesta es </a:t>
            </a:r>
            <a:r>
              <a:rPr lang="es-MX" b="1" dirty="0"/>
              <a:t>SI</a:t>
            </a:r>
            <a:r>
              <a:rPr lang="es-MX" dirty="0"/>
              <a:t> ,en algún equipo competitivo o solo diversión?</a:t>
            </a:r>
          </a:p>
          <a:p>
            <a:endParaRPr lang="es-MX" dirty="0"/>
          </a:p>
          <a:p>
            <a:endParaRPr lang="es-MX" dirty="0"/>
          </a:p>
          <a:p>
            <a:r>
              <a:rPr lang="es-ES" dirty="0"/>
              <a:t>2-¿Qué es lo que mas te gusta de esta actividad?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44297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9159244" cy="1756143"/>
          </a:xfrm>
          <a:solidFill>
            <a:srgbClr val="C00000"/>
          </a:solidFill>
        </p:spPr>
        <p:txBody>
          <a:bodyPr>
            <a:normAutofit/>
          </a:bodyPr>
          <a:lstStyle/>
          <a:p>
            <a:endParaRPr lang="es-MX" b="1" dirty="0">
              <a:solidFill>
                <a:schemeClr val="bg1"/>
              </a:solidFill>
            </a:endParaRPr>
          </a:p>
          <a:p>
            <a:r>
              <a:rPr lang="es-MX" sz="5400" b="1" dirty="0">
                <a:solidFill>
                  <a:schemeClr val="bg1"/>
                </a:solidFill>
              </a:rPr>
              <a:t>LO LOGRASTE</a:t>
            </a:r>
          </a:p>
        </p:txBody>
      </p:sp>
      <p:pic>
        <p:nvPicPr>
          <p:cNvPr id="9218" name="Picture 2" descr="QUEDAMOS ENTRE PINCELES? EMPUJAD LA PUERTA, LO PASAREMOS BIEN ...">
            <a:extLst>
              <a:ext uri="{FF2B5EF4-FFF2-40B4-BE49-F238E27FC236}">
                <a16:creationId xmlns:a16="http://schemas.microsoft.com/office/drawing/2014/main" id="{D311864F-B80C-4C82-83F8-834D2E4B2E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158482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689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425069"/>
            <a:ext cx="9165772" cy="1785266"/>
          </a:xfrm>
          <a:solidFill>
            <a:srgbClr val="C00000"/>
          </a:solidFill>
        </p:spPr>
        <p:txBody>
          <a:bodyPr>
            <a:normAutofit fontScale="25000" lnSpcReduction="20000"/>
          </a:bodyPr>
          <a:lstStyle/>
          <a:p>
            <a:pPr>
              <a:tabLst>
                <a:tab pos="87313" algn="l"/>
              </a:tabLst>
            </a:pPr>
            <a:endParaRPr lang="es-MX" b="1" dirty="0">
              <a:solidFill>
                <a:schemeClr val="bg1"/>
              </a:solidFill>
            </a:endParaRP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SECRETARIA DE EDUCACIÓN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DIRECCIÓN DE EDUCACIÓN FÍSICA Y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DEPORTES ESCOLAR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CICLO ESCOLAR 2019-2020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DE2147-9E75-4081-837B-4F59616E4516}"/>
              </a:ext>
            </a:extLst>
          </p:cNvPr>
          <p:cNvSpPr txBox="1"/>
          <p:nvPr/>
        </p:nvSpPr>
        <p:spPr>
          <a:xfrm>
            <a:off x="601396" y="3311872"/>
            <a:ext cx="803968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PROPUESTA DE ACTIVIDADES EN EL ÁREA DE EDUCACIÓN FÍSICA DURANTE EL PERIODO DE CUARENTENA</a:t>
            </a:r>
          </a:p>
          <a:p>
            <a:pPr algn="ctr"/>
            <a:r>
              <a:rPr lang="es-MX" sz="2800" b="1" dirty="0"/>
              <a:t>COVID-19</a:t>
            </a:r>
          </a:p>
          <a:p>
            <a:pPr algn="ctr"/>
            <a:endParaRPr lang="es-MX" sz="2800" b="1" dirty="0"/>
          </a:p>
          <a:p>
            <a:pPr algn="ctr"/>
            <a:r>
              <a:rPr lang="es-MX" sz="3200" b="1" dirty="0">
                <a:solidFill>
                  <a:srgbClr val="C00000"/>
                </a:solidFill>
              </a:rPr>
              <a:t>RETOS SEMANALES</a:t>
            </a:r>
          </a:p>
          <a:p>
            <a:pPr algn="ctr"/>
            <a:r>
              <a:rPr lang="es-MX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RETO 6</a:t>
            </a:r>
            <a:endParaRPr lang="es-MX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2" name="Picture 2" descr="Secretaria de Educación - BC">
            <a:extLst>
              <a:ext uri="{FF2B5EF4-FFF2-40B4-BE49-F238E27FC236}">
                <a16:creationId xmlns:a16="http://schemas.microsoft.com/office/drawing/2014/main" id="{D05FB6E5-CDBB-42FB-A144-9D01E49FB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6" y="1"/>
            <a:ext cx="2438251" cy="136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1376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6858000" cy="960876"/>
          </a:xfrm>
          <a:solidFill>
            <a:srgbClr val="C00000"/>
          </a:solidFill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</a:rPr>
              <a:t> RETO 6 : SEMANA DEL 25 AL 29 DE MAYO</a:t>
            </a:r>
          </a:p>
          <a:p>
            <a:r>
              <a:rPr lang="es-MX" b="1" dirty="0"/>
              <a:t>FONDOS EN UN MINUTO</a:t>
            </a:r>
          </a:p>
        </p:txBody>
      </p:sp>
      <p:sp>
        <p:nvSpPr>
          <p:cNvPr id="11" name="AutoShape 7" descr="Rutina de 15 minutos con 4 ejercicios para fortalecer tus brazos ...">
            <a:extLst>
              <a:ext uri="{FF2B5EF4-FFF2-40B4-BE49-F238E27FC236}">
                <a16:creationId xmlns:a16="http://schemas.microsoft.com/office/drawing/2014/main" id="{4B25CAC1-B8F3-46BB-A77E-392E2D1782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A64E8C8-4302-453C-ABEB-EE4B3D6963F1}"/>
              </a:ext>
            </a:extLst>
          </p:cNvPr>
          <p:cNvSpPr txBox="1"/>
          <p:nvPr/>
        </p:nvSpPr>
        <p:spPr>
          <a:xfrm>
            <a:off x="4848660" y="1120676"/>
            <a:ext cx="39459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400" dirty="0"/>
          </a:p>
          <a:p>
            <a:r>
              <a:rPr lang="es-ES" sz="1400" b="1" dirty="0"/>
              <a:t>RECOMENDACIONES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Este ejercicio lo puedes realizar: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Usando una banca.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Un escalón.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O apoyarte en una superficie a desnivel.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Al nivel del suelo como se muestra en el ejemplo.</a:t>
            </a:r>
          </a:p>
          <a:p>
            <a:endParaRPr lang="es-MX" sz="1400" dirty="0"/>
          </a:p>
        </p:txBody>
      </p:sp>
      <p:pic>
        <p:nvPicPr>
          <p:cNvPr id="1026" name="Picture 2" descr="5 ejercicios que debes hacer para tonificar tus brazos | Blog Ferrato">
            <a:extLst>
              <a:ext uri="{FF2B5EF4-FFF2-40B4-BE49-F238E27FC236}">
                <a16:creationId xmlns:a16="http://schemas.microsoft.com/office/drawing/2014/main" id="{D527C818-129C-4045-A993-5460FF67A3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97" y="1120676"/>
            <a:ext cx="3166485" cy="316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rtalecer brazos Archives - Yo amo los zapatos">
            <a:extLst>
              <a:ext uri="{FF2B5EF4-FFF2-40B4-BE49-F238E27FC236}">
                <a16:creationId xmlns:a16="http://schemas.microsoft.com/office/drawing/2014/main" id="{AF2A623F-691B-470A-BB5C-A714EBB1D3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660" y="2934549"/>
            <a:ext cx="3606539" cy="270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7763595-9BB1-4A4D-A7FB-088C78320AC7}"/>
              </a:ext>
            </a:extLst>
          </p:cNvPr>
          <p:cNvSpPr txBox="1"/>
          <p:nvPr/>
        </p:nvSpPr>
        <p:spPr>
          <a:xfrm>
            <a:off x="6821654" y="13186"/>
            <a:ext cx="2296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b="1" dirty="0"/>
              <a:t>No olvides el calentamiento para no lastimarte.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0F0C072-904D-4D8B-81E7-D9D997F229B3}"/>
              </a:ext>
            </a:extLst>
          </p:cNvPr>
          <p:cNvSpPr txBox="1"/>
          <p:nvPr/>
        </p:nvSpPr>
        <p:spPr>
          <a:xfrm>
            <a:off x="265649" y="4243510"/>
            <a:ext cx="360653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Si hay un </a:t>
            </a:r>
            <a:r>
              <a:rPr lang="es-ES" sz="1400" b="1" dirty="0"/>
              <a:t>ejercicio</a:t>
            </a:r>
            <a:r>
              <a:rPr lang="es-ES" sz="1400" dirty="0"/>
              <a:t> que trabaje y perfile bien el pectoral esos son los </a:t>
            </a:r>
            <a:r>
              <a:rPr lang="es-ES" sz="1400" b="1" dirty="0"/>
              <a:t>fondos</a:t>
            </a:r>
            <a:r>
              <a:rPr lang="es-ES" sz="1400" dirty="0"/>
              <a:t> verticales. Baja hasta que tus glúteos casi toquen el suelo. </a:t>
            </a:r>
          </a:p>
          <a:p>
            <a:r>
              <a:rPr lang="es-ES" sz="1400" dirty="0"/>
              <a:t>Los </a:t>
            </a:r>
            <a:r>
              <a:rPr lang="es-ES" sz="1400" b="1" dirty="0"/>
              <a:t>fondos</a:t>
            </a:r>
            <a:r>
              <a:rPr lang="es-ES" sz="1400" dirty="0"/>
              <a:t> son perfectos para  desarrollar pecho.</a:t>
            </a:r>
          </a:p>
          <a:p>
            <a:r>
              <a:rPr lang="es-ES" sz="1400" dirty="0"/>
              <a:t>Veremos cuantas repeticiones puedes hacer en un minuto.</a:t>
            </a:r>
            <a:endParaRPr lang="es-MX" sz="1400" dirty="0"/>
          </a:p>
        </p:txBody>
      </p:sp>
      <p:grpSp>
        <p:nvGrpSpPr>
          <p:cNvPr id="9" name="8 Grupo">
            <a:extLst>
              <a:ext uri="{FF2B5EF4-FFF2-40B4-BE49-F238E27FC236}">
                <a16:creationId xmlns:a16="http://schemas.microsoft.com/office/drawing/2014/main" id="{E6555399-0661-44DB-AC89-BF2E6DDEE088}"/>
              </a:ext>
            </a:extLst>
          </p:cNvPr>
          <p:cNvGrpSpPr/>
          <p:nvPr/>
        </p:nvGrpSpPr>
        <p:grpSpPr>
          <a:xfrm>
            <a:off x="4848661" y="5843948"/>
            <a:ext cx="3945988" cy="954107"/>
            <a:chOff x="3622915" y="8382627"/>
            <a:chExt cx="7159689" cy="954107"/>
          </a:xfrm>
        </p:grpSpPr>
        <p:sp>
          <p:nvSpPr>
            <p:cNvPr id="10" name="CuadroTexto 6">
              <a:extLst>
                <a:ext uri="{FF2B5EF4-FFF2-40B4-BE49-F238E27FC236}">
                  <a16:creationId xmlns:a16="http://schemas.microsoft.com/office/drawing/2014/main" id="{5897449A-7CEE-4303-8768-8559E6099A1D}"/>
                </a:ext>
              </a:extLst>
            </p:cNvPr>
            <p:cNvSpPr txBox="1"/>
            <p:nvPr/>
          </p:nvSpPr>
          <p:spPr>
            <a:xfrm>
              <a:off x="4166487" y="8382627"/>
              <a:ext cx="66161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1400" b="1" dirty="0"/>
                <a:t>Toma un video o imagen de tu ejercicio y envíala a tu maestro de Educación Física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1400" b="1" dirty="0"/>
                <a:t>Registra tus tiempos.</a:t>
              </a:r>
            </a:p>
          </p:txBody>
        </p:sp>
        <p:pic>
          <p:nvPicPr>
            <p:cNvPr id="14" name="13 Imagen">
              <a:extLst>
                <a:ext uri="{FF2B5EF4-FFF2-40B4-BE49-F238E27FC236}">
                  <a16:creationId xmlns:a16="http://schemas.microsoft.com/office/drawing/2014/main" id="{56CB0148-BB17-4AFF-B23D-20E601D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 flipV="1">
              <a:off x="3622915" y="8560902"/>
              <a:ext cx="553584" cy="4128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3471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381525"/>
            <a:ext cx="9165772" cy="1785266"/>
          </a:xfrm>
          <a:solidFill>
            <a:srgbClr val="C00000"/>
          </a:solidFill>
        </p:spPr>
        <p:txBody>
          <a:bodyPr>
            <a:normAutofit fontScale="25000" lnSpcReduction="20000"/>
          </a:bodyPr>
          <a:lstStyle/>
          <a:p>
            <a:pPr>
              <a:tabLst>
                <a:tab pos="87313" algn="l"/>
              </a:tabLst>
            </a:pPr>
            <a:endParaRPr lang="es-MX" b="1" dirty="0">
              <a:solidFill>
                <a:schemeClr val="bg1"/>
              </a:solidFill>
            </a:endParaRP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SECRETARÍA DE EDUCACIÓN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DIRECCIÓN DE EDUCACIÓN FÍSICA Y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 DEPORTES SCOLAR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CICLO ESCOLAR 2019-2020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DE2147-9E75-4081-837B-4F59616E4516}"/>
              </a:ext>
            </a:extLst>
          </p:cNvPr>
          <p:cNvSpPr txBox="1"/>
          <p:nvPr/>
        </p:nvSpPr>
        <p:spPr>
          <a:xfrm>
            <a:off x="601396" y="3192126"/>
            <a:ext cx="803968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PROPUESTA DE ACTIVIDADES EN EL ÁREA DE EDUCACIÓN FÍSICA DURANTE EL PERIODO DE CUARENTENA</a:t>
            </a:r>
          </a:p>
          <a:p>
            <a:pPr algn="ctr"/>
            <a:r>
              <a:rPr lang="es-MX" sz="2800" b="1" dirty="0"/>
              <a:t>COVID-19</a:t>
            </a:r>
          </a:p>
          <a:p>
            <a:pPr algn="ctr"/>
            <a:r>
              <a:rPr lang="es-MX" sz="3200" b="1" dirty="0">
                <a:solidFill>
                  <a:srgbClr val="C00000"/>
                </a:solidFill>
              </a:rPr>
              <a:t>RETOS SEMANALES</a:t>
            </a:r>
          </a:p>
          <a:p>
            <a:pPr algn="ctr"/>
            <a:endParaRPr lang="es-MX" sz="3200" b="1" dirty="0">
              <a:solidFill>
                <a:srgbClr val="C00000"/>
              </a:solidFill>
            </a:endParaRPr>
          </a:p>
          <a:p>
            <a:pPr algn="ctr"/>
            <a:r>
              <a:rPr lang="es-MX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 RETO 1</a:t>
            </a:r>
            <a:endParaRPr lang="es-MX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2" name="Picture 2" descr="Secretaria de Educación - BC">
            <a:extLst>
              <a:ext uri="{FF2B5EF4-FFF2-40B4-BE49-F238E27FC236}">
                <a16:creationId xmlns:a16="http://schemas.microsoft.com/office/drawing/2014/main" id="{D05FB6E5-CDBB-42FB-A144-9D01E49FB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7" y="1"/>
            <a:ext cx="1863202" cy="136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724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6858000" cy="960876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RETO 6: SEMANA DEL 25 AL 29 DE MAYO</a:t>
            </a:r>
          </a:p>
          <a:p>
            <a:r>
              <a:rPr lang="es-MX" b="1" dirty="0"/>
              <a:t>MEJOR OTRA FRUTA</a:t>
            </a:r>
          </a:p>
        </p:txBody>
      </p:sp>
      <p:sp>
        <p:nvSpPr>
          <p:cNvPr id="11" name="AutoShape 7" descr="Rutina de 15 minutos con 4 ejercicios para fortalecer tus brazos ...">
            <a:extLst>
              <a:ext uri="{FF2B5EF4-FFF2-40B4-BE49-F238E27FC236}">
                <a16:creationId xmlns:a16="http://schemas.microsoft.com/office/drawing/2014/main" id="{4B25CAC1-B8F3-46BB-A77E-392E2D1782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4107" name="Picture 11" descr="Clasificación de las frutas - Gastronomia - ABC Color">
            <a:extLst>
              <a:ext uri="{FF2B5EF4-FFF2-40B4-BE49-F238E27FC236}">
                <a16:creationId xmlns:a16="http://schemas.microsoft.com/office/drawing/2014/main" id="{7D891779-36D7-4EF3-99AB-008A4545F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91" y="1966839"/>
            <a:ext cx="4026075" cy="346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A64E8C8-4302-453C-ABEB-EE4B3D6963F1}"/>
              </a:ext>
            </a:extLst>
          </p:cNvPr>
          <p:cNvSpPr txBox="1"/>
          <p:nvPr/>
        </p:nvSpPr>
        <p:spPr>
          <a:xfrm>
            <a:off x="4686300" y="1237956"/>
            <a:ext cx="394598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10 BENEFICIOS DE TOMAR FRUTA A DIARIO</a:t>
            </a:r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Aportan gran cantidad de vitaminas.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Aportan gran cantidad de minerales necesarios. para tu organismo.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Son una gran fuente de antioxidantes.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Contienen mucha fibra.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Te ayudan a evitar la retención de líquidos.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Favorecen tu salud cardiovascular.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Te ayudan a mantener tu peso ideal.</a:t>
            </a:r>
          </a:p>
          <a:p>
            <a:endParaRPr lang="es-ES" dirty="0"/>
          </a:p>
          <a:p>
            <a:r>
              <a:rPr lang="es-ES" b="1" dirty="0"/>
              <a:t>RECOMENDACIONES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Intenta consumir de 2 a 3 frutas por día.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Por lo menos una entre cada comida.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Se recomienda como postre.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O para cubrir un antojo.</a:t>
            </a:r>
          </a:p>
          <a:p>
            <a:endParaRPr lang="es-ES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229352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6858000" cy="960876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RETO 6 : SEMANA DEL 25 AL 29 DE MAYO</a:t>
            </a:r>
          </a:p>
          <a:p>
            <a:r>
              <a:rPr lang="es-MX" b="1" dirty="0"/>
              <a:t>BALONMANO</a:t>
            </a:r>
          </a:p>
        </p:txBody>
      </p:sp>
      <p:sp>
        <p:nvSpPr>
          <p:cNvPr id="11" name="AutoShape 7" descr="Rutina de 15 minutos con 4 ejercicios para fortalecer tus brazos ...">
            <a:extLst>
              <a:ext uri="{FF2B5EF4-FFF2-40B4-BE49-F238E27FC236}">
                <a16:creationId xmlns:a16="http://schemas.microsoft.com/office/drawing/2014/main" id="{4B25CAC1-B8F3-46BB-A77E-392E2D1782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122" name="Picture 2" descr="MEJORES GOLES DE BALONMANO GIF | Gfycat">
            <a:extLst>
              <a:ext uri="{FF2B5EF4-FFF2-40B4-BE49-F238E27FC236}">
                <a16:creationId xmlns:a16="http://schemas.microsoft.com/office/drawing/2014/main" id="{93FF7180-E78C-4817-942B-C7367ABABF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84" y="2151649"/>
            <a:ext cx="4198292" cy="315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20B52E4-7934-EA4E-953E-8B578D2E0665}"/>
              </a:ext>
            </a:extLst>
          </p:cNvPr>
          <p:cNvSpPr txBox="1"/>
          <p:nvPr/>
        </p:nvSpPr>
        <p:spPr>
          <a:xfrm>
            <a:off x="5417826" y="2151649"/>
            <a:ext cx="34528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1.-Lo haz practicado?  Si la respuesta es </a:t>
            </a:r>
            <a:r>
              <a:rPr lang="es-MX" b="1" dirty="0" err="1"/>
              <a:t>SI</a:t>
            </a:r>
            <a:r>
              <a:rPr lang="es-MX" dirty="0" err="1"/>
              <a:t>,en</a:t>
            </a:r>
            <a:r>
              <a:rPr lang="es-MX" dirty="0"/>
              <a:t> algún equipo competitivo o solo diversión?</a:t>
            </a:r>
          </a:p>
          <a:p>
            <a:endParaRPr lang="es-MX" dirty="0"/>
          </a:p>
          <a:p>
            <a:endParaRPr lang="es-MX" dirty="0"/>
          </a:p>
          <a:p>
            <a:r>
              <a:rPr lang="es-ES" dirty="0"/>
              <a:t>2-¿Qué es lo que mas te gusta de esta actividad?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930920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9159244" cy="1756143"/>
          </a:xfrm>
          <a:solidFill>
            <a:srgbClr val="C00000"/>
          </a:solidFill>
        </p:spPr>
        <p:txBody>
          <a:bodyPr>
            <a:normAutofit/>
          </a:bodyPr>
          <a:lstStyle/>
          <a:p>
            <a:endParaRPr lang="es-MX" b="1" dirty="0">
              <a:solidFill>
                <a:schemeClr val="bg1"/>
              </a:solidFill>
            </a:endParaRPr>
          </a:p>
          <a:p>
            <a:r>
              <a:rPr lang="es-MX" sz="5400" b="1" dirty="0">
                <a:solidFill>
                  <a:schemeClr val="bg1"/>
                </a:solidFill>
              </a:rPr>
              <a:t>LO LOGRASTE</a:t>
            </a:r>
          </a:p>
        </p:txBody>
      </p:sp>
      <p:pic>
        <p:nvPicPr>
          <p:cNvPr id="9218" name="Picture 2" descr="QUEDAMOS ENTRE PINCELES? EMPUJAD LA PUERTA, LO PASAREMOS BIEN ...">
            <a:extLst>
              <a:ext uri="{FF2B5EF4-FFF2-40B4-BE49-F238E27FC236}">
                <a16:creationId xmlns:a16="http://schemas.microsoft.com/office/drawing/2014/main" id="{D311864F-B80C-4C82-83F8-834D2E4B2E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158482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045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319111"/>
            <a:ext cx="9165772" cy="1785266"/>
          </a:xfrm>
          <a:solidFill>
            <a:srgbClr val="C00000"/>
          </a:solidFill>
        </p:spPr>
        <p:txBody>
          <a:bodyPr>
            <a:normAutofit fontScale="25000" lnSpcReduction="20000"/>
          </a:bodyPr>
          <a:lstStyle/>
          <a:p>
            <a:pPr>
              <a:tabLst>
                <a:tab pos="87313" algn="l"/>
              </a:tabLst>
            </a:pPr>
            <a:endParaRPr lang="es-MX" b="1" dirty="0">
              <a:solidFill>
                <a:schemeClr val="bg1"/>
              </a:solidFill>
            </a:endParaRP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SECRETARIA DE EDUCACIÓN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DIRECCIÓN DE EDUCACIÓN FÍSICA Y 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DEPORTE ESCOLAR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CICLO ESCOLAR 2019-2020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DE2147-9E75-4081-837B-4F59616E4516}"/>
              </a:ext>
            </a:extLst>
          </p:cNvPr>
          <p:cNvSpPr txBox="1"/>
          <p:nvPr/>
        </p:nvSpPr>
        <p:spPr>
          <a:xfrm>
            <a:off x="601396" y="3113092"/>
            <a:ext cx="803968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PROPUESTA DE ACTIVIDADES EN EL ÁREA DE EDUCACIÓN FÍSICA DURANTE EL PERIODO DE CUARENTENA</a:t>
            </a:r>
          </a:p>
          <a:p>
            <a:pPr algn="ctr"/>
            <a:r>
              <a:rPr lang="es-MX" sz="2800" b="1" dirty="0"/>
              <a:t>COVID-19</a:t>
            </a:r>
          </a:p>
          <a:p>
            <a:pPr algn="ctr"/>
            <a:endParaRPr lang="es-MX" sz="2800" b="1" dirty="0"/>
          </a:p>
          <a:p>
            <a:pPr algn="ctr"/>
            <a:r>
              <a:rPr lang="es-MX" sz="3200" b="1" dirty="0">
                <a:solidFill>
                  <a:srgbClr val="C00000"/>
                </a:solidFill>
              </a:rPr>
              <a:t>RETOS SEMANALES</a:t>
            </a:r>
          </a:p>
          <a:p>
            <a:pPr algn="ctr"/>
            <a:endParaRPr lang="es-MX" sz="3200" b="1" dirty="0">
              <a:solidFill>
                <a:srgbClr val="C00000"/>
              </a:solidFill>
            </a:endParaRPr>
          </a:p>
          <a:p>
            <a:pPr algn="ctr"/>
            <a:r>
              <a:rPr lang="es-MX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RETO 7</a:t>
            </a:r>
            <a:endParaRPr lang="es-MX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2" name="Picture 2" descr="Secretaria de Educación - BC">
            <a:extLst>
              <a:ext uri="{FF2B5EF4-FFF2-40B4-BE49-F238E27FC236}">
                <a16:creationId xmlns:a16="http://schemas.microsoft.com/office/drawing/2014/main" id="{D05FB6E5-CDBB-42FB-A144-9D01E49FB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6" y="1"/>
            <a:ext cx="2786121" cy="122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7997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31413"/>
            <a:ext cx="6858000" cy="960876"/>
          </a:xfrm>
          <a:solidFill>
            <a:srgbClr val="C00000"/>
          </a:solidFill>
        </p:spPr>
        <p:txBody>
          <a:bodyPr>
            <a:normAutofit fontScale="92500" lnSpcReduction="20000"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RETO 7 : SEMANA DEL 1 AL 5 JUNIO</a:t>
            </a:r>
          </a:p>
          <a:p>
            <a:r>
              <a:rPr lang="es-MX" b="1" dirty="0"/>
              <a:t>TOCA EL PISO CON AMBAS PALMAS SIN FLEXIONAR RODILLAS</a:t>
            </a:r>
          </a:p>
        </p:txBody>
      </p:sp>
      <p:sp>
        <p:nvSpPr>
          <p:cNvPr id="11" name="AutoShape 7" descr="Rutina de 15 minutos con 4 ejercicios para fortalecer tus brazos ...">
            <a:extLst>
              <a:ext uri="{FF2B5EF4-FFF2-40B4-BE49-F238E27FC236}">
                <a16:creationId xmlns:a16="http://schemas.microsoft.com/office/drawing/2014/main" id="{4B25CAC1-B8F3-46BB-A77E-392E2D1782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A64E8C8-4302-453C-ABEB-EE4B3D6963F1}"/>
              </a:ext>
            </a:extLst>
          </p:cNvPr>
          <p:cNvSpPr txBox="1"/>
          <p:nvPr/>
        </p:nvSpPr>
        <p:spPr>
          <a:xfrm>
            <a:off x="4134678" y="1734740"/>
            <a:ext cx="39459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S" dirty="0"/>
          </a:p>
          <a:p>
            <a:pPr algn="just"/>
            <a:r>
              <a:rPr lang="es-ES" b="1" dirty="0"/>
              <a:t>RECOMENDACIONES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No flexiones las rodillas.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Baja poco a poco para que no te lastimes.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Para entrenar utiliza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/>
              <a:t>Un escalón.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/>
              <a:t>O apoyarte en una superficie a desnivel.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Ahora intenta poner las palmas de las manos completamente pegadas al piso, si lo logras ve por mas.</a:t>
            </a:r>
          </a:p>
          <a:p>
            <a:pPr algn="just"/>
            <a:endParaRPr lang="es-MX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7763595-9BB1-4A4D-A7FB-088C78320AC7}"/>
              </a:ext>
            </a:extLst>
          </p:cNvPr>
          <p:cNvSpPr txBox="1"/>
          <p:nvPr/>
        </p:nvSpPr>
        <p:spPr>
          <a:xfrm>
            <a:off x="6847114" y="704198"/>
            <a:ext cx="2296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b="1" dirty="0"/>
              <a:t>No olvides el calentamiento para no lastimarte.</a:t>
            </a:r>
          </a:p>
        </p:txBody>
      </p:sp>
      <p:pic>
        <p:nvPicPr>
          <p:cNvPr id="2052" name="Picture 4" descr="PEDRO CHOURIO - EDUCACIÓN FÍSICA DEPORTE Y RECREACIÓN">
            <a:extLst>
              <a:ext uri="{FF2B5EF4-FFF2-40B4-BE49-F238E27FC236}">
                <a16:creationId xmlns:a16="http://schemas.microsoft.com/office/drawing/2014/main" id="{DCA7D5AA-0F04-48CB-BD68-B30B8AEB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04" y="1658632"/>
            <a:ext cx="2728340" cy="393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>
            <a:extLst>
              <a:ext uri="{FF2B5EF4-FFF2-40B4-BE49-F238E27FC236}">
                <a16:creationId xmlns:a16="http://schemas.microsoft.com/office/drawing/2014/main" id="{E6555399-0661-44DB-AC89-BF2E6DDEE088}"/>
              </a:ext>
            </a:extLst>
          </p:cNvPr>
          <p:cNvGrpSpPr/>
          <p:nvPr/>
        </p:nvGrpSpPr>
        <p:grpSpPr>
          <a:xfrm>
            <a:off x="4289445" y="5595731"/>
            <a:ext cx="4496746" cy="1081884"/>
            <a:chOff x="493486" y="5022571"/>
            <a:chExt cx="3875314" cy="1301488"/>
          </a:xfrm>
        </p:grpSpPr>
        <p:sp>
          <p:nvSpPr>
            <p:cNvPr id="8" name="CuadroTexto 6">
              <a:extLst>
                <a:ext uri="{FF2B5EF4-FFF2-40B4-BE49-F238E27FC236}">
                  <a16:creationId xmlns:a16="http://schemas.microsoft.com/office/drawing/2014/main" id="{5897449A-7CEE-4303-8768-8559E6099A1D}"/>
                </a:ext>
              </a:extLst>
            </p:cNvPr>
            <p:cNvSpPr txBox="1"/>
            <p:nvPr/>
          </p:nvSpPr>
          <p:spPr>
            <a:xfrm>
              <a:off x="493486" y="5435459"/>
              <a:ext cx="3875314" cy="888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1400" b="1" dirty="0"/>
                <a:t>Toma un video o imagen de tu ejercicio y envíala a tu maestro de Educación Física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1400" b="1" dirty="0"/>
                <a:t>Registra tus tiempos.</a:t>
              </a:r>
            </a:p>
          </p:txBody>
        </p:sp>
        <p:pic>
          <p:nvPicPr>
            <p:cNvPr id="9" name="8 Imagen">
              <a:extLst>
                <a:ext uri="{FF2B5EF4-FFF2-40B4-BE49-F238E27FC236}">
                  <a16:creationId xmlns:a16="http://schemas.microsoft.com/office/drawing/2014/main" id="{56CB0148-BB17-4AFF-B23D-20E601D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 flipV="1">
              <a:off x="493486" y="5022571"/>
              <a:ext cx="553585" cy="4128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2423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6858000" cy="960876"/>
          </a:xfrm>
          <a:solidFill>
            <a:srgbClr val="C00000"/>
          </a:solidFill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</a:rPr>
              <a:t> RETO 7 : SEMANA DEL 1 AL 5 JUNIO</a:t>
            </a:r>
          </a:p>
          <a:p>
            <a:r>
              <a:rPr lang="es-MX" b="1" dirty="0"/>
              <a:t>NOMAS DOS LITROS</a:t>
            </a:r>
          </a:p>
        </p:txBody>
      </p:sp>
      <p:sp>
        <p:nvSpPr>
          <p:cNvPr id="11" name="AutoShape 7" descr="Rutina de 15 minutos con 4 ejercicios para fortalecer tus brazos ...">
            <a:extLst>
              <a:ext uri="{FF2B5EF4-FFF2-40B4-BE49-F238E27FC236}">
                <a16:creationId xmlns:a16="http://schemas.microsoft.com/office/drawing/2014/main" id="{4B25CAC1-B8F3-46BB-A77E-392E2D1782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A64E8C8-4302-453C-ABEB-EE4B3D6963F1}"/>
              </a:ext>
            </a:extLst>
          </p:cNvPr>
          <p:cNvSpPr txBox="1"/>
          <p:nvPr/>
        </p:nvSpPr>
        <p:spPr>
          <a:xfrm>
            <a:off x="3071191" y="987409"/>
            <a:ext cx="5772113" cy="523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dirty="0"/>
          </a:p>
          <a:p>
            <a:r>
              <a:rPr lang="es-ES" sz="1600" b="1" dirty="0"/>
              <a:t>RECOMENDACIONES</a:t>
            </a:r>
          </a:p>
          <a:p>
            <a:r>
              <a:rPr lang="es-ES" sz="1600" dirty="0"/>
              <a:t>¿Cuánta agua realmente es recomendable beber cada día?</a:t>
            </a:r>
          </a:p>
          <a:p>
            <a:r>
              <a:rPr lang="es-ES" sz="1600" dirty="0"/>
              <a:t>No hay una respuesta exacta pero durante décadas hemos escuchado que el agua es fuente de  vida y también lo es para nuestro organismo.</a:t>
            </a:r>
          </a:p>
          <a:p>
            <a:r>
              <a:rPr lang="es-ES" sz="1600" dirty="0"/>
              <a:t>Se recomienda que bebas por los menos 8 vasos de agua al día el equivalente aproximado de 2 litros.</a:t>
            </a:r>
          </a:p>
          <a:p>
            <a:endParaRPr lang="es-ES" sz="1050" dirty="0"/>
          </a:p>
          <a:p>
            <a:r>
              <a:rPr lang="es-ES" sz="1600" dirty="0"/>
              <a:t>Este es tu reto de esta semana si ya eres bueno para tomar agua te felicitamos, pero si no te recomendamos llenar una botella de dos litros de agua y tratar de tomarla durante el día si te la terminas en un día el reto estará logrado.</a:t>
            </a:r>
          </a:p>
          <a:p>
            <a:endParaRPr lang="es-ES" sz="1600" dirty="0"/>
          </a:p>
          <a:p>
            <a:r>
              <a:rPr lang="es-ES" sz="1600" b="1" dirty="0"/>
              <a:t>ESTOS SON LOS BENEFICIOS DEL AGUA SI CONSUMES  DOS LITROS AL DÍA:</a:t>
            </a:r>
            <a:endParaRPr lang="es-ES" sz="1600" dirty="0"/>
          </a:p>
          <a:p>
            <a:r>
              <a:rPr lang="es-ES" sz="1600" dirty="0"/>
              <a:t>Alivia la fatiga, evita el dolor de cabeza y las migrañas, ayuda en la digestión, evita el estreñimiento, ayuda a mantener la belleza de la piel y regula la temperatura del cuerpo.</a:t>
            </a:r>
          </a:p>
          <a:p>
            <a:endParaRPr lang="es-ES" sz="1600" dirty="0"/>
          </a:p>
          <a:p>
            <a:endParaRPr lang="es-MX" sz="1600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FCD40B53-083C-4903-8191-E809788E84C9}"/>
              </a:ext>
            </a:extLst>
          </p:cNvPr>
          <p:cNvGrpSpPr/>
          <p:nvPr/>
        </p:nvGrpSpPr>
        <p:grpSpPr>
          <a:xfrm>
            <a:off x="-269999" y="1219952"/>
            <a:ext cx="3581107" cy="4774809"/>
            <a:chOff x="514643" y="1319242"/>
            <a:chExt cx="4774809" cy="4774809"/>
          </a:xfrm>
        </p:grpSpPr>
        <p:pic>
          <p:nvPicPr>
            <p:cNvPr id="3074" name="Picture 2" descr="Agua E-Pura (1 Litro) – Toogino's Pizza">
              <a:extLst>
                <a:ext uri="{FF2B5EF4-FFF2-40B4-BE49-F238E27FC236}">
                  <a16:creationId xmlns:a16="http://schemas.microsoft.com/office/drawing/2014/main" id="{58C86283-E9A2-4813-9D68-3DFD8141C1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43" y="1319242"/>
              <a:ext cx="4774809" cy="4774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44F79AF5-9156-4CB3-97B5-3F7D5A22F578}"/>
                </a:ext>
              </a:extLst>
            </p:cNvPr>
            <p:cNvSpPr/>
            <p:nvPr/>
          </p:nvSpPr>
          <p:spPr>
            <a:xfrm>
              <a:off x="2293034" y="2686929"/>
              <a:ext cx="1237957" cy="74207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3200" b="1" dirty="0"/>
                <a:t>AGUA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48686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6858000" cy="960876"/>
          </a:xfrm>
          <a:solidFill>
            <a:srgbClr val="C00000"/>
          </a:solidFill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</a:rPr>
              <a:t>RETO 7 : SEMANA DEL 1 AL 5 JUNIO</a:t>
            </a:r>
          </a:p>
          <a:p>
            <a:r>
              <a:rPr lang="es-MX" b="1" dirty="0"/>
              <a:t>BEISBOL</a:t>
            </a:r>
          </a:p>
        </p:txBody>
      </p:sp>
      <p:sp>
        <p:nvSpPr>
          <p:cNvPr id="11" name="AutoShape 7" descr="Rutina de 15 minutos con 4 ejercicios para fortalecer tus brazos ...">
            <a:extLst>
              <a:ext uri="{FF2B5EF4-FFF2-40B4-BE49-F238E27FC236}">
                <a16:creationId xmlns:a16="http://schemas.microsoft.com/office/drawing/2014/main" id="{4B25CAC1-B8F3-46BB-A77E-392E2D1782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1266" name="Picture 2" descr="Lanzamiento Reflejos Béisbol Deporte Pelota GIF | Gfycat">
            <a:extLst>
              <a:ext uri="{FF2B5EF4-FFF2-40B4-BE49-F238E27FC236}">
                <a16:creationId xmlns:a16="http://schemas.microsoft.com/office/drawing/2014/main" id="{131F6A4A-7D4E-4A56-9B0E-242E6B9C3D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57" y="2148452"/>
            <a:ext cx="4338055" cy="325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6F34A7E-9447-F14B-A5B4-5AE95DA2D1A0}"/>
              </a:ext>
            </a:extLst>
          </p:cNvPr>
          <p:cNvSpPr txBox="1"/>
          <p:nvPr/>
        </p:nvSpPr>
        <p:spPr>
          <a:xfrm>
            <a:off x="4987609" y="1854279"/>
            <a:ext cx="34528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1.-Lo haz practicado?  Si la respuesta es </a:t>
            </a:r>
            <a:r>
              <a:rPr lang="es-MX" b="1" dirty="0"/>
              <a:t>SI,</a:t>
            </a:r>
            <a:r>
              <a:rPr lang="es-MX" dirty="0"/>
              <a:t> en algún equipo competitivo o solo diversión?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2.- Quién es tu jugador favorito?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ES" dirty="0"/>
              <a:t>3.-¿Qué es lo que mas te gusta de esta actividad?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775762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9159244" cy="1756143"/>
          </a:xfrm>
          <a:solidFill>
            <a:srgbClr val="C00000"/>
          </a:solidFill>
        </p:spPr>
        <p:txBody>
          <a:bodyPr>
            <a:normAutofit/>
          </a:bodyPr>
          <a:lstStyle/>
          <a:p>
            <a:endParaRPr lang="es-MX" b="1" dirty="0">
              <a:solidFill>
                <a:schemeClr val="bg1"/>
              </a:solidFill>
            </a:endParaRPr>
          </a:p>
          <a:p>
            <a:r>
              <a:rPr lang="es-MX" sz="5400" b="1" dirty="0">
                <a:solidFill>
                  <a:schemeClr val="bg1"/>
                </a:solidFill>
              </a:rPr>
              <a:t>LO LOGRASTE</a:t>
            </a:r>
          </a:p>
        </p:txBody>
      </p:sp>
      <p:pic>
        <p:nvPicPr>
          <p:cNvPr id="9218" name="Picture 2" descr="QUEDAMOS ENTRE PINCELES? EMPUJAD LA PUERTA, LO PASAREMOS BIEN ...">
            <a:extLst>
              <a:ext uri="{FF2B5EF4-FFF2-40B4-BE49-F238E27FC236}">
                <a16:creationId xmlns:a16="http://schemas.microsoft.com/office/drawing/2014/main" id="{D311864F-B80C-4C82-83F8-834D2E4B2E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158482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314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425069"/>
            <a:ext cx="9165772" cy="1785266"/>
          </a:xfrm>
          <a:solidFill>
            <a:srgbClr val="C00000"/>
          </a:solidFill>
        </p:spPr>
        <p:txBody>
          <a:bodyPr>
            <a:normAutofit fontScale="25000" lnSpcReduction="20000"/>
          </a:bodyPr>
          <a:lstStyle/>
          <a:p>
            <a:pPr>
              <a:tabLst>
                <a:tab pos="87313" algn="l"/>
              </a:tabLst>
            </a:pPr>
            <a:endParaRPr lang="es-MX" b="1" dirty="0">
              <a:solidFill>
                <a:schemeClr val="bg1"/>
              </a:solidFill>
            </a:endParaRP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SECRETARIA DE EDUCACIÓN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DIRECCIÓN DE EDUCACIÓN FÍSICA Y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DEPORTE ESCOLAR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CICLO ESCOLAR 2019-2020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DE2147-9E75-4081-837B-4F59616E4516}"/>
              </a:ext>
            </a:extLst>
          </p:cNvPr>
          <p:cNvSpPr txBox="1"/>
          <p:nvPr/>
        </p:nvSpPr>
        <p:spPr>
          <a:xfrm>
            <a:off x="601396" y="3232360"/>
            <a:ext cx="803968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PROPUESTA DE ACTIVIDADES EN EL ÁREA DE EDUCACIÓN FÍSICA DURANTE EL PERIODO DE CUARENTENA</a:t>
            </a:r>
          </a:p>
          <a:p>
            <a:pPr algn="ctr"/>
            <a:r>
              <a:rPr lang="es-MX" sz="2800" b="1" dirty="0"/>
              <a:t>COVID-19</a:t>
            </a:r>
          </a:p>
          <a:p>
            <a:pPr algn="ctr"/>
            <a:endParaRPr lang="es-MX" sz="2800" b="1" dirty="0"/>
          </a:p>
          <a:p>
            <a:pPr algn="ctr"/>
            <a:r>
              <a:rPr lang="es-MX" sz="3200" b="1" dirty="0">
                <a:solidFill>
                  <a:srgbClr val="C00000"/>
                </a:solidFill>
              </a:rPr>
              <a:t>RETOS SEMANALES</a:t>
            </a:r>
          </a:p>
          <a:p>
            <a:pPr algn="ctr"/>
            <a:r>
              <a:rPr lang="es-MX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RETO 8</a:t>
            </a:r>
            <a:endParaRPr lang="es-MX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2" name="Picture 2" descr="Secretaria de Educación - BC">
            <a:extLst>
              <a:ext uri="{FF2B5EF4-FFF2-40B4-BE49-F238E27FC236}">
                <a16:creationId xmlns:a16="http://schemas.microsoft.com/office/drawing/2014/main" id="{D05FB6E5-CDBB-42FB-A144-9D01E49FB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7" y="1"/>
            <a:ext cx="1863202" cy="136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3559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6858000" cy="960876"/>
          </a:xfrm>
          <a:solidFill>
            <a:srgbClr val="C00000"/>
          </a:solidFill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</a:rPr>
              <a:t>RETO 8 : SEMANA DEL 8 AL 12 JUNIO</a:t>
            </a:r>
          </a:p>
          <a:p>
            <a:r>
              <a:rPr lang="es-MX" b="1" dirty="0"/>
              <a:t>CARRERA EN PLANCHA EN UN MINUTO</a:t>
            </a:r>
          </a:p>
        </p:txBody>
      </p:sp>
      <p:sp>
        <p:nvSpPr>
          <p:cNvPr id="11" name="AutoShape 7" descr="Rutina de 15 minutos con 4 ejercicios para fortalecer tus brazos ...">
            <a:extLst>
              <a:ext uri="{FF2B5EF4-FFF2-40B4-BE49-F238E27FC236}">
                <a16:creationId xmlns:a16="http://schemas.microsoft.com/office/drawing/2014/main" id="{4B25CAC1-B8F3-46BB-A77E-392E2D1782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7763595-9BB1-4A4D-A7FB-088C78320AC7}"/>
              </a:ext>
            </a:extLst>
          </p:cNvPr>
          <p:cNvSpPr txBox="1"/>
          <p:nvPr/>
        </p:nvSpPr>
        <p:spPr>
          <a:xfrm>
            <a:off x="6847114" y="211235"/>
            <a:ext cx="2296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b="1" dirty="0"/>
              <a:t>No olvides el calentamiento para no lastimarte.</a:t>
            </a:r>
          </a:p>
        </p:txBody>
      </p:sp>
      <p:pic>
        <p:nvPicPr>
          <p:cNvPr id="5122" name="Picture 2" descr="Ejercicios de pierna en casa para mejorar el cierre en tus carreras">
            <a:extLst>
              <a:ext uri="{FF2B5EF4-FFF2-40B4-BE49-F238E27FC236}">
                <a16:creationId xmlns:a16="http://schemas.microsoft.com/office/drawing/2014/main" id="{E70695E3-FA3C-4E71-B931-EA31587FCD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21" y="1649025"/>
            <a:ext cx="4622575" cy="386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71C0605-D49C-44B7-9ABA-5565E1C9C784}"/>
              </a:ext>
            </a:extLst>
          </p:cNvPr>
          <p:cNvSpPr txBox="1"/>
          <p:nvPr/>
        </p:nvSpPr>
        <p:spPr>
          <a:xfrm>
            <a:off x="5456584" y="1876090"/>
            <a:ext cx="35383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LA PLANCHA :</a:t>
            </a:r>
          </a:p>
          <a:p>
            <a:pPr algn="just"/>
            <a:r>
              <a:rPr lang="es-ES" dirty="0"/>
              <a:t>Es uno de los </a:t>
            </a:r>
            <a:r>
              <a:rPr lang="es-ES" b="1" dirty="0"/>
              <a:t>ejercicios</a:t>
            </a:r>
            <a:r>
              <a:rPr lang="es-ES" dirty="0"/>
              <a:t> que nos garantiza trabajar más de una parte del cuerpo a la vez, ya que además de ejercitar los músculos abdominales también se fortalecen las piernas, glúteos, espalda, brazos y hombros, asegurándonos ganar fuerza y resistencia. </a:t>
            </a:r>
            <a:r>
              <a:rPr lang="es-ES" b="1" i="1" dirty="0"/>
              <a:t>Tu reto consiste hacer movimientos de carrera con las piernas mientras estas en la posición de plancha</a:t>
            </a:r>
            <a:r>
              <a:rPr lang="es-ES" dirty="0"/>
              <a:t>.</a:t>
            </a:r>
            <a:endParaRPr lang="es-MX" dirty="0"/>
          </a:p>
        </p:txBody>
      </p:sp>
      <p:grpSp>
        <p:nvGrpSpPr>
          <p:cNvPr id="7" name="6 Grupo">
            <a:extLst>
              <a:ext uri="{FF2B5EF4-FFF2-40B4-BE49-F238E27FC236}">
                <a16:creationId xmlns:a16="http://schemas.microsoft.com/office/drawing/2014/main" id="{E6555399-0661-44DB-AC89-BF2E6DDEE088}"/>
              </a:ext>
            </a:extLst>
          </p:cNvPr>
          <p:cNvGrpSpPr/>
          <p:nvPr/>
        </p:nvGrpSpPr>
        <p:grpSpPr>
          <a:xfrm>
            <a:off x="311718" y="5624640"/>
            <a:ext cx="5061034" cy="1129774"/>
            <a:chOff x="-3763925" y="8086310"/>
            <a:chExt cx="7507202" cy="1129774"/>
          </a:xfrm>
        </p:grpSpPr>
        <p:sp>
          <p:nvSpPr>
            <p:cNvPr id="8" name="CuadroTexto 6">
              <a:extLst>
                <a:ext uri="{FF2B5EF4-FFF2-40B4-BE49-F238E27FC236}">
                  <a16:creationId xmlns:a16="http://schemas.microsoft.com/office/drawing/2014/main" id="{5897449A-7CEE-4303-8768-8559E6099A1D}"/>
                </a:ext>
              </a:extLst>
            </p:cNvPr>
            <p:cNvSpPr txBox="1"/>
            <p:nvPr/>
          </p:nvSpPr>
          <p:spPr>
            <a:xfrm>
              <a:off x="-3190499" y="8292754"/>
              <a:ext cx="69337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b="1" dirty="0"/>
                <a:t>Toma un video o imagen de tu ejercicio y envíala a tu maestro de Educación Física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b="1" dirty="0"/>
                <a:t>Registra tus tiempos.</a:t>
              </a:r>
            </a:p>
          </p:txBody>
        </p:sp>
        <p:pic>
          <p:nvPicPr>
            <p:cNvPr id="9" name="8 Imagen">
              <a:extLst>
                <a:ext uri="{FF2B5EF4-FFF2-40B4-BE49-F238E27FC236}">
                  <a16:creationId xmlns:a16="http://schemas.microsoft.com/office/drawing/2014/main" id="{56CB0148-BB17-4AFF-B23D-20E601D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 flipV="1">
              <a:off x="-3763925" y="8086310"/>
              <a:ext cx="553585" cy="4128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2516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6858000" cy="960876"/>
          </a:xfrm>
          <a:solidFill>
            <a:srgbClr val="C00000"/>
          </a:solidFill>
        </p:spPr>
        <p:txBody>
          <a:bodyPr/>
          <a:lstStyle/>
          <a:p>
            <a:pPr>
              <a:tabLst>
                <a:tab pos="87313" algn="l"/>
              </a:tabLst>
            </a:pPr>
            <a:r>
              <a:rPr lang="es-MX" b="1" dirty="0">
                <a:solidFill>
                  <a:schemeClr val="bg1"/>
                </a:solidFill>
              </a:rPr>
              <a:t> RETO 1: SEMANA DEL 20 AL 24 DE ABRIL</a:t>
            </a:r>
          </a:p>
          <a:p>
            <a:pPr>
              <a:tabLst>
                <a:tab pos="87313" algn="l"/>
              </a:tabLst>
            </a:pPr>
            <a:r>
              <a:rPr lang="es-MX" b="1" dirty="0"/>
              <a:t>BURPEES EN UN MINUTO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D1C792BE-9C5D-4B1C-BA5E-FB27539DA194}"/>
              </a:ext>
            </a:extLst>
          </p:cNvPr>
          <p:cNvGrpSpPr/>
          <p:nvPr/>
        </p:nvGrpSpPr>
        <p:grpSpPr>
          <a:xfrm>
            <a:off x="370114" y="5022571"/>
            <a:ext cx="2906486" cy="1613217"/>
            <a:chOff x="493486" y="5022571"/>
            <a:chExt cx="3875314" cy="1613217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6991F816-79A8-4090-A104-28E852022917}"/>
                </a:ext>
              </a:extLst>
            </p:cNvPr>
            <p:cNvSpPr txBox="1"/>
            <p:nvPr/>
          </p:nvSpPr>
          <p:spPr>
            <a:xfrm>
              <a:off x="493486" y="5435459"/>
              <a:ext cx="38753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b="1" dirty="0"/>
                <a:t>Toma un video o imagen de tu ejercicio y envíala a tu maestro de Educación Física.</a:t>
              </a: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F8FF6B3E-16E1-43FA-B928-1155C3F57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 flipV="1">
              <a:off x="493486" y="5022571"/>
              <a:ext cx="553585" cy="412888"/>
            </a:xfrm>
            <a:prstGeom prst="rect">
              <a:avLst/>
            </a:prstGeom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5F942FBA-9E32-47FE-8B88-D261461F7522}"/>
              </a:ext>
            </a:extLst>
          </p:cNvPr>
          <p:cNvSpPr txBox="1"/>
          <p:nvPr/>
        </p:nvSpPr>
        <p:spPr>
          <a:xfrm>
            <a:off x="370114" y="1422541"/>
            <a:ext cx="31960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PARA QUÉ SIRVE EL BURPEE</a:t>
            </a:r>
          </a:p>
          <a:p>
            <a:r>
              <a:rPr lang="es-ES" dirty="0"/>
              <a:t>Los </a:t>
            </a:r>
            <a:r>
              <a:rPr lang="es-ES" b="1" dirty="0"/>
              <a:t>burpees</a:t>
            </a:r>
            <a:r>
              <a:rPr lang="es-ES" dirty="0"/>
              <a:t> son un ejercicio muy completo en el que se trabaja la fuerza, resistencia y coordinación. Al realizarlo involucraremos la mayoría de los músculos de nuestro cuerpo, fortaleceremos pectorales, tríceps, hombro, cuádriceps, femorales, gemelos, abdominales y glúteos</a:t>
            </a:r>
            <a:endParaRPr lang="es-MX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8C931F7-FEC7-F646-9394-7711068A6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42" y="1422541"/>
            <a:ext cx="4743450" cy="41783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F2422A9-8333-4ED4-A2A0-CEB695F7573A}"/>
              </a:ext>
            </a:extLst>
          </p:cNvPr>
          <p:cNvSpPr txBox="1"/>
          <p:nvPr/>
        </p:nvSpPr>
        <p:spPr>
          <a:xfrm>
            <a:off x="6396688" y="1114469"/>
            <a:ext cx="2296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b="1" dirty="0"/>
              <a:t>No olvides el calentamiento para no lastimarte</a:t>
            </a:r>
          </a:p>
        </p:txBody>
      </p:sp>
    </p:spTree>
    <p:extLst>
      <p:ext uri="{BB962C8B-B14F-4D97-AF65-F5344CB8AC3E}">
        <p14:creationId xmlns:p14="http://schemas.microsoft.com/office/powerpoint/2010/main" val="35323489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6858000" cy="960876"/>
          </a:xfrm>
          <a:solidFill>
            <a:srgbClr val="C00000"/>
          </a:solidFill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</a:rPr>
              <a:t>RETO 8 : SEMANA DEL 8 AL 12 JUNIO</a:t>
            </a:r>
          </a:p>
          <a:p>
            <a:r>
              <a:rPr lang="es-MX" b="1" dirty="0"/>
              <a:t>NO EMBUTIDOS</a:t>
            </a:r>
          </a:p>
        </p:txBody>
      </p:sp>
      <p:sp>
        <p:nvSpPr>
          <p:cNvPr id="11" name="AutoShape 7" descr="Rutina de 15 minutos con 4 ejercicios para fortalecer tus brazos ...">
            <a:extLst>
              <a:ext uri="{FF2B5EF4-FFF2-40B4-BE49-F238E27FC236}">
                <a16:creationId xmlns:a16="http://schemas.microsoft.com/office/drawing/2014/main" id="{4B25CAC1-B8F3-46BB-A77E-392E2D1782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4301E23-A6E4-4C2D-8BE8-E51AF3944A83}"/>
              </a:ext>
            </a:extLst>
          </p:cNvPr>
          <p:cNvSpPr txBox="1"/>
          <p:nvPr/>
        </p:nvSpPr>
        <p:spPr>
          <a:xfrm>
            <a:off x="3962344" y="1121159"/>
            <a:ext cx="490825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/>
              <a:t>DEFINICIÓN DE EMBUTIDOS: </a:t>
            </a:r>
          </a:p>
          <a:p>
            <a:pPr algn="just"/>
            <a:r>
              <a:rPr lang="es-MX" sz="1400" dirty="0"/>
              <a:t>Preparación que consiste en una tripa natural o sintética embuchada con carne picada de cerdo, tocino, sangre cocida u otros ingredientes y condimentos que suele tener forma alargada y redondeada y que se presenta cruda, cocida, curada o ahumada.</a:t>
            </a:r>
          </a:p>
          <a:p>
            <a:pPr algn="just"/>
            <a:endParaRPr lang="es-ES" b="1" dirty="0"/>
          </a:p>
          <a:p>
            <a:pPr algn="just"/>
            <a:r>
              <a:rPr lang="es-ES" b="1" dirty="0"/>
              <a:t>EJEMPLOS DE ALGUNOS EMBUTIDOS:</a:t>
            </a:r>
          </a:p>
          <a:p>
            <a:pPr algn="just"/>
            <a:r>
              <a:rPr lang="es-ES" sz="1400" dirty="0"/>
              <a:t>Salchichas, pepperoni, jamón, chorizo, tocino, salami, jamón de puerco y otros, son considerados </a:t>
            </a:r>
            <a:r>
              <a:rPr lang="es-ES" sz="1400" b="1" dirty="0"/>
              <a:t>embutidos</a:t>
            </a:r>
            <a:r>
              <a:rPr lang="es-ES" sz="1400" dirty="0"/>
              <a:t>.</a:t>
            </a:r>
          </a:p>
          <a:p>
            <a:pPr algn="just"/>
            <a:endParaRPr lang="es-ES" sz="1600" dirty="0"/>
          </a:p>
          <a:p>
            <a:pPr algn="just"/>
            <a:r>
              <a:rPr lang="es-ES" sz="1400" dirty="0"/>
              <a:t>Una dieta que incluye el consumo frecuente de </a:t>
            </a:r>
            <a:r>
              <a:rPr lang="es-ES" sz="1400" b="1" dirty="0"/>
              <a:t>embutidos</a:t>
            </a:r>
            <a:r>
              <a:rPr lang="es-ES" sz="1400" dirty="0"/>
              <a:t> aumenta el riesgo de desarrollar enfermedades cardiovasculares, cáncer y hasta causa muertes prematuras</a:t>
            </a:r>
          </a:p>
          <a:p>
            <a:endParaRPr lang="es-ES" sz="1600" dirty="0"/>
          </a:p>
          <a:p>
            <a:pPr algn="just"/>
            <a:r>
              <a:rPr lang="es-ES" b="1" dirty="0"/>
              <a:t>RECOMENDACIONES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b="1" dirty="0"/>
              <a:t>Durante esta semana evitarás el consumo de estos alimentos este será tu reto.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b="1" dirty="0"/>
              <a:t>Coméntale a tus papas o personas que cocinan en tu casa, no utilizar estos productos durante esta semana. ¡ Tu puedes !</a:t>
            </a:r>
          </a:p>
          <a:p>
            <a:pPr algn="just"/>
            <a:endParaRPr lang="es-ES" dirty="0"/>
          </a:p>
          <a:p>
            <a:endParaRPr lang="es-MX" dirty="0"/>
          </a:p>
        </p:txBody>
      </p:sp>
      <p:pic>
        <p:nvPicPr>
          <p:cNvPr id="6" name="Picture 2" descr="Efectos en la salud al consumir embutidos de origen animal — Mejor ...">
            <a:extLst>
              <a:ext uri="{FF2B5EF4-FFF2-40B4-BE49-F238E27FC236}">
                <a16:creationId xmlns:a16="http://schemas.microsoft.com/office/drawing/2014/main" id="{AB2D4B3F-6365-4666-B828-B4DE83EB8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91" y="1627529"/>
            <a:ext cx="3571875" cy="430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8760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6858000" cy="960876"/>
          </a:xfrm>
          <a:solidFill>
            <a:srgbClr val="C00000"/>
          </a:solidFill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</a:rPr>
              <a:t>RETO 8 : SEMANA DEL 8 AL 12 JUNIO</a:t>
            </a:r>
          </a:p>
          <a:p>
            <a:r>
              <a:rPr lang="es-MX" b="1" dirty="0"/>
              <a:t>FUTBOL AMERICANO</a:t>
            </a:r>
          </a:p>
        </p:txBody>
      </p:sp>
      <p:sp>
        <p:nvSpPr>
          <p:cNvPr id="11" name="AutoShape 7" descr="Rutina de 15 minutos con 4 ejercicios para fortalecer tus brazos ...">
            <a:extLst>
              <a:ext uri="{FF2B5EF4-FFF2-40B4-BE49-F238E27FC236}">
                <a16:creationId xmlns:a16="http://schemas.microsoft.com/office/drawing/2014/main" id="{4B25CAC1-B8F3-46BB-A77E-392E2D1782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A64E8C8-4302-453C-ABEB-EE4B3D6963F1}"/>
              </a:ext>
            </a:extLst>
          </p:cNvPr>
          <p:cNvSpPr txBox="1"/>
          <p:nvPr/>
        </p:nvSpPr>
        <p:spPr>
          <a:xfrm>
            <a:off x="4750232" y="1941347"/>
            <a:ext cx="406560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endParaRPr lang="es-ES" b="1" dirty="0"/>
          </a:p>
          <a:p>
            <a:r>
              <a:rPr lang="es-MX" dirty="0"/>
              <a:t>1.-Lo haz practicado?  Si la respuesta es </a:t>
            </a:r>
            <a:r>
              <a:rPr lang="es-MX" b="1" dirty="0"/>
              <a:t>SI</a:t>
            </a:r>
            <a:r>
              <a:rPr lang="es-MX" dirty="0"/>
              <a:t>, en algún equipo competitivo o solo diversión?</a:t>
            </a:r>
          </a:p>
          <a:p>
            <a:endParaRPr lang="es-MX" dirty="0"/>
          </a:p>
          <a:p>
            <a:endParaRPr lang="es-MX" dirty="0"/>
          </a:p>
          <a:p>
            <a:r>
              <a:rPr lang="es-ES" dirty="0"/>
              <a:t>2-¿Qué es lo que mas te gusta de esta actividad?</a:t>
            </a:r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MX" dirty="0"/>
          </a:p>
        </p:txBody>
      </p:sp>
      <p:pic>
        <p:nvPicPr>
          <p:cNvPr id="1026" name="Picture 2" descr="Futbol Americano Football GIF by UDLAP - Find &amp; Share on GIPHY">
            <a:extLst>
              <a:ext uri="{FF2B5EF4-FFF2-40B4-BE49-F238E27FC236}">
                <a16:creationId xmlns:a16="http://schemas.microsoft.com/office/drawing/2014/main" id="{74711AAD-0516-47B3-837C-3BF19F1352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65" y="2047461"/>
            <a:ext cx="4358134" cy="367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185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9159244" cy="1756143"/>
          </a:xfrm>
          <a:solidFill>
            <a:srgbClr val="C00000"/>
          </a:solidFill>
        </p:spPr>
        <p:txBody>
          <a:bodyPr>
            <a:normAutofit/>
          </a:bodyPr>
          <a:lstStyle/>
          <a:p>
            <a:endParaRPr lang="es-MX" b="1" dirty="0">
              <a:solidFill>
                <a:schemeClr val="bg1"/>
              </a:solidFill>
            </a:endParaRPr>
          </a:p>
          <a:p>
            <a:r>
              <a:rPr lang="es-MX" sz="5400" b="1" dirty="0">
                <a:solidFill>
                  <a:schemeClr val="bg1"/>
                </a:solidFill>
              </a:rPr>
              <a:t>LO LOGRASTE</a:t>
            </a:r>
          </a:p>
        </p:txBody>
      </p:sp>
      <p:pic>
        <p:nvPicPr>
          <p:cNvPr id="9218" name="Picture 2" descr="QUEDAMOS ENTRE PINCELES? EMPUJAD LA PUERTA, LO PASAREMOS BIEN ...">
            <a:extLst>
              <a:ext uri="{FF2B5EF4-FFF2-40B4-BE49-F238E27FC236}">
                <a16:creationId xmlns:a16="http://schemas.microsoft.com/office/drawing/2014/main" id="{D311864F-B80C-4C82-83F8-834D2E4B2E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158482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747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425069"/>
            <a:ext cx="9165772" cy="1785266"/>
          </a:xfrm>
          <a:solidFill>
            <a:srgbClr val="C00000"/>
          </a:solidFill>
        </p:spPr>
        <p:txBody>
          <a:bodyPr>
            <a:normAutofit fontScale="25000" lnSpcReduction="20000"/>
          </a:bodyPr>
          <a:lstStyle/>
          <a:p>
            <a:pPr>
              <a:tabLst>
                <a:tab pos="87313" algn="l"/>
              </a:tabLst>
            </a:pPr>
            <a:endParaRPr lang="es-MX" b="1" dirty="0">
              <a:solidFill>
                <a:schemeClr val="bg1"/>
              </a:solidFill>
            </a:endParaRP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SECRETARIA DE EDUCACIÓN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DIRECCIÓN DE EDUCACIÓN FÍSICA Y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DEPORTE ESCOLAR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CICLO ESCOLAR 2019-2020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DE2147-9E75-4081-837B-4F59616E4516}"/>
              </a:ext>
            </a:extLst>
          </p:cNvPr>
          <p:cNvSpPr txBox="1"/>
          <p:nvPr/>
        </p:nvSpPr>
        <p:spPr>
          <a:xfrm>
            <a:off x="601396" y="3175802"/>
            <a:ext cx="803968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PROPUESTA DE ACTIVIDADES EN EL ÁREA DE EDUCACIÓN FÍSICA DURANTE EL PERIODO DE CUARENTENA</a:t>
            </a:r>
          </a:p>
          <a:p>
            <a:pPr algn="ctr"/>
            <a:r>
              <a:rPr lang="es-MX" sz="2800" b="1" dirty="0"/>
              <a:t>COVID-19</a:t>
            </a:r>
          </a:p>
          <a:p>
            <a:pPr algn="ctr"/>
            <a:endParaRPr lang="es-MX" sz="2800" b="1" dirty="0"/>
          </a:p>
          <a:p>
            <a:pPr algn="ctr"/>
            <a:r>
              <a:rPr lang="es-MX" sz="3200" b="1" dirty="0">
                <a:solidFill>
                  <a:srgbClr val="C00000"/>
                </a:solidFill>
              </a:rPr>
              <a:t>RETOS SEMANALES</a:t>
            </a:r>
          </a:p>
          <a:p>
            <a:pPr algn="ctr"/>
            <a:r>
              <a:rPr lang="es-MX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RETO 9</a:t>
            </a:r>
            <a:endParaRPr lang="es-MX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2" name="Picture 2" descr="Secretaria de Educación - BC">
            <a:extLst>
              <a:ext uri="{FF2B5EF4-FFF2-40B4-BE49-F238E27FC236}">
                <a16:creationId xmlns:a16="http://schemas.microsoft.com/office/drawing/2014/main" id="{D05FB6E5-CDBB-42FB-A144-9D01E49FB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7" y="1"/>
            <a:ext cx="1863202" cy="136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9176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6858000" cy="960876"/>
          </a:xfrm>
          <a:solidFill>
            <a:srgbClr val="C00000"/>
          </a:solidFill>
        </p:spPr>
        <p:txBody>
          <a:bodyPr>
            <a:normAutofit fontScale="92500" lnSpcReduction="20000"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RETO 9: SEMANA DEL 15 AL 19 JUNIO</a:t>
            </a:r>
          </a:p>
          <a:p>
            <a:r>
              <a:rPr lang="es-MX" b="1" dirty="0"/>
              <a:t>DOMINIO DEL BALON DE FUTBOL REPETICIONES MAXIMAS, PIERNAS, CABEZA Y PIES.</a:t>
            </a:r>
          </a:p>
        </p:txBody>
      </p:sp>
      <p:pic>
        <p:nvPicPr>
          <p:cNvPr id="2050" name="Picture 2" descr="34 images about soccer on We Heart It | See more about soccer ...">
            <a:extLst>
              <a:ext uri="{FF2B5EF4-FFF2-40B4-BE49-F238E27FC236}">
                <a16:creationId xmlns:a16="http://schemas.microsoft.com/office/drawing/2014/main" id="{2F655B95-4F0A-4A74-9AD9-585D839BA8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45" y="1196774"/>
            <a:ext cx="2758226" cy="414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1937469-09B0-44E4-B3E8-2EE106602D78}"/>
              </a:ext>
            </a:extLst>
          </p:cNvPr>
          <p:cNvSpPr txBox="1"/>
          <p:nvPr/>
        </p:nvSpPr>
        <p:spPr>
          <a:xfrm>
            <a:off x="4851477" y="1236359"/>
            <a:ext cx="35452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DOMINA EL BALÓN DE FUTBOL O CUALQUIER OTRA PELOTA QUE TENGAS EN CASA UTILIZANDO: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Piernas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Cabeza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algn="ctr"/>
            <a:r>
              <a:rPr lang="es-MX" b="1" dirty="0"/>
              <a:t>NO ES NECESARIO SER EXPERTO DESPUÉS DE INTENTARLO UNA  VEZ,  VOLVERLO A INTENTAR</a:t>
            </a:r>
          </a:p>
          <a:p>
            <a:endParaRPr lang="es-MX" dirty="0"/>
          </a:p>
          <a:p>
            <a:r>
              <a:rPr lang="es-MX" dirty="0"/>
              <a:t>Primero practica y después anota la máxima cantidad de repeticiones de cada día Animo</a:t>
            </a:r>
          </a:p>
        </p:txBody>
      </p:sp>
      <p:grpSp>
        <p:nvGrpSpPr>
          <p:cNvPr id="5" name="4 Grupo">
            <a:extLst>
              <a:ext uri="{FF2B5EF4-FFF2-40B4-BE49-F238E27FC236}">
                <a16:creationId xmlns:a16="http://schemas.microsoft.com/office/drawing/2014/main" id="{E6555399-0661-44DB-AC89-BF2E6DDEE088}"/>
              </a:ext>
            </a:extLst>
          </p:cNvPr>
          <p:cNvGrpSpPr/>
          <p:nvPr/>
        </p:nvGrpSpPr>
        <p:grpSpPr>
          <a:xfrm>
            <a:off x="652904" y="5337313"/>
            <a:ext cx="4198573" cy="1031392"/>
            <a:chOff x="493486" y="5142731"/>
            <a:chExt cx="2613792" cy="1031392"/>
          </a:xfrm>
        </p:grpSpPr>
        <p:sp>
          <p:nvSpPr>
            <p:cNvPr id="6" name="CuadroTexto 6">
              <a:extLst>
                <a:ext uri="{FF2B5EF4-FFF2-40B4-BE49-F238E27FC236}">
                  <a16:creationId xmlns:a16="http://schemas.microsoft.com/office/drawing/2014/main" id="{5897449A-7CEE-4303-8768-8559E6099A1D}"/>
                </a:ext>
              </a:extLst>
            </p:cNvPr>
            <p:cNvSpPr txBox="1"/>
            <p:nvPr/>
          </p:nvSpPr>
          <p:spPr>
            <a:xfrm>
              <a:off x="493486" y="5435459"/>
              <a:ext cx="261379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1400" b="1" dirty="0"/>
                <a:t>Toma un video o imagen de tu ejercicio y envíala a tu maestro de Educación Física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1400" b="1" dirty="0"/>
                <a:t>Registra tus repeticiones.</a:t>
              </a:r>
            </a:p>
          </p:txBody>
        </p:sp>
        <p:pic>
          <p:nvPicPr>
            <p:cNvPr id="7" name="6 Imagen">
              <a:extLst>
                <a:ext uri="{FF2B5EF4-FFF2-40B4-BE49-F238E27FC236}">
                  <a16:creationId xmlns:a16="http://schemas.microsoft.com/office/drawing/2014/main" id="{56CB0148-BB17-4AFF-B23D-20E601D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 flipV="1">
              <a:off x="493486" y="5142731"/>
              <a:ext cx="392478" cy="292727"/>
            </a:xfrm>
            <a:prstGeom prst="rect">
              <a:avLst/>
            </a:prstGeom>
          </p:spPr>
        </p:pic>
      </p:grpSp>
      <p:sp>
        <p:nvSpPr>
          <p:cNvPr id="8" name="CuadroTexto 8">
            <a:extLst>
              <a:ext uri="{FF2B5EF4-FFF2-40B4-BE49-F238E27FC236}">
                <a16:creationId xmlns:a16="http://schemas.microsoft.com/office/drawing/2014/main" id="{6C159A03-48F0-4349-AFBE-996975550FB5}"/>
              </a:ext>
            </a:extLst>
          </p:cNvPr>
          <p:cNvSpPr txBox="1"/>
          <p:nvPr/>
        </p:nvSpPr>
        <p:spPr>
          <a:xfrm>
            <a:off x="6530741" y="222253"/>
            <a:ext cx="2296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b="1" dirty="0"/>
              <a:t>No olvides el calentamiento para no lastimarte</a:t>
            </a:r>
          </a:p>
        </p:txBody>
      </p:sp>
    </p:spTree>
    <p:extLst>
      <p:ext uri="{BB962C8B-B14F-4D97-AF65-F5344CB8AC3E}">
        <p14:creationId xmlns:p14="http://schemas.microsoft.com/office/powerpoint/2010/main" val="25338988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6858000" cy="960876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RETO 9 : SEMANA DEL 15 AL 19 JUNIO</a:t>
            </a:r>
          </a:p>
          <a:p>
            <a:r>
              <a:rPr lang="es-MX" b="1" dirty="0"/>
              <a:t>INVENTO MI JUGO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937469-09B0-44E4-B3E8-2EE106602D78}"/>
              </a:ext>
            </a:extLst>
          </p:cNvPr>
          <p:cNvSpPr txBox="1"/>
          <p:nvPr/>
        </p:nvSpPr>
        <p:spPr>
          <a:xfrm>
            <a:off x="4899992" y="1859339"/>
            <a:ext cx="37153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BENEFICIOS DE LOS JUGOS NATURALES:</a:t>
            </a:r>
            <a:endParaRPr lang="es-ES" dirty="0"/>
          </a:p>
          <a:p>
            <a:pPr algn="just"/>
            <a:r>
              <a:rPr lang="es-ES" dirty="0"/>
              <a:t>No contienen grasa y aportan azúcares simples entregando energía saludable. Son ricos en minerales como el calcio, hierro y fósforo. Nuestro cuerpo asimila un 85% de sus nutrientes, por lo que es ideal consumir un vaso de </a:t>
            </a:r>
            <a:r>
              <a:rPr lang="es-ES" b="1" dirty="0"/>
              <a:t>jugo</a:t>
            </a:r>
            <a:r>
              <a:rPr lang="es-ES" dirty="0"/>
              <a:t> de fruta al día.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algn="just"/>
            <a:r>
              <a:rPr lang="es-MX" dirty="0"/>
              <a:t>Inventa tu propio jugo puedes mezclar algunas frutas, coméntalo con tus padres antes de hacerlo.</a:t>
            </a:r>
          </a:p>
        </p:txBody>
      </p:sp>
      <p:pic>
        <p:nvPicPr>
          <p:cNvPr id="7170" name="Picture 2" descr="4 jugos naturales para curar los síntomas de la resaca | remedios ...">
            <a:extLst>
              <a:ext uri="{FF2B5EF4-FFF2-40B4-BE49-F238E27FC236}">
                <a16:creationId xmlns:a16="http://schemas.microsoft.com/office/drawing/2014/main" id="{C5089318-A6B4-41D0-9863-BE47E72A8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 r="5063"/>
          <a:stretch/>
        </p:blipFill>
        <p:spPr bwMode="auto">
          <a:xfrm>
            <a:off x="365340" y="1859340"/>
            <a:ext cx="4424375" cy="349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9885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6858000" cy="960876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RETO 9 : SEMANA DEL 15 AL 19 JUNIO</a:t>
            </a:r>
          </a:p>
          <a:p>
            <a:r>
              <a:rPr lang="es-MX" b="1" dirty="0"/>
              <a:t>TENIS</a:t>
            </a:r>
          </a:p>
        </p:txBody>
      </p:sp>
      <p:pic>
        <p:nvPicPr>
          <p:cNvPr id="6148" name="Picture 4" descr="GIF: Jugando al tenis (Gif #7277)">
            <a:extLst>
              <a:ext uri="{FF2B5EF4-FFF2-40B4-BE49-F238E27FC236}">
                <a16:creationId xmlns:a16="http://schemas.microsoft.com/office/drawing/2014/main" id="{7DC3D2B2-01C6-4282-B8C1-05D45E7CC2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75" y="2127977"/>
            <a:ext cx="3821906" cy="363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7FDBC78-2088-C245-B311-ADF5C10EE118}"/>
              </a:ext>
            </a:extLst>
          </p:cNvPr>
          <p:cNvSpPr txBox="1"/>
          <p:nvPr/>
        </p:nvSpPr>
        <p:spPr>
          <a:xfrm>
            <a:off x="4685321" y="2049468"/>
            <a:ext cx="383756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600" dirty="0"/>
          </a:p>
          <a:p>
            <a:endParaRPr lang="es-MX" sz="1600" dirty="0"/>
          </a:p>
          <a:p>
            <a:endParaRPr lang="es-MX" sz="1600" dirty="0"/>
          </a:p>
          <a:p>
            <a:endParaRPr lang="es-MX" dirty="0"/>
          </a:p>
          <a:p>
            <a:r>
              <a:rPr lang="es-MX" dirty="0"/>
              <a:t>1.- Lo haz practicado? Si la respuesta es</a:t>
            </a:r>
            <a:r>
              <a:rPr lang="es-MX" b="1" dirty="0"/>
              <a:t> SI , </a:t>
            </a:r>
            <a:r>
              <a:rPr lang="es-MX" dirty="0"/>
              <a:t>contesta donde y con quien?</a:t>
            </a:r>
            <a:endParaRPr lang="es-MX" sz="1600" dirty="0"/>
          </a:p>
          <a:p>
            <a:endParaRPr lang="es-MX" sz="1600" dirty="0"/>
          </a:p>
          <a:p>
            <a:endParaRPr lang="es-MX" sz="1600" dirty="0"/>
          </a:p>
          <a:p>
            <a:r>
              <a:rPr lang="es-ES" dirty="0"/>
              <a:t>3.-¿Qué es lo que más te gusta  de esta actividad?</a:t>
            </a:r>
            <a:endParaRPr lang="es-MX" dirty="0"/>
          </a:p>
          <a:p>
            <a:endParaRPr lang="es-MX" sz="1600" dirty="0"/>
          </a:p>
          <a:p>
            <a:endParaRPr lang="es-MX" sz="1600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429279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9159244" cy="1756143"/>
          </a:xfrm>
          <a:solidFill>
            <a:srgbClr val="C00000"/>
          </a:solidFill>
        </p:spPr>
        <p:txBody>
          <a:bodyPr>
            <a:normAutofit/>
          </a:bodyPr>
          <a:lstStyle/>
          <a:p>
            <a:endParaRPr lang="es-MX" b="1" dirty="0">
              <a:solidFill>
                <a:schemeClr val="bg1"/>
              </a:solidFill>
            </a:endParaRPr>
          </a:p>
          <a:p>
            <a:r>
              <a:rPr lang="es-MX" sz="5400" b="1" dirty="0">
                <a:solidFill>
                  <a:schemeClr val="bg1"/>
                </a:solidFill>
              </a:rPr>
              <a:t>LO LOGRASTE</a:t>
            </a:r>
          </a:p>
        </p:txBody>
      </p:sp>
      <p:pic>
        <p:nvPicPr>
          <p:cNvPr id="9218" name="Picture 2" descr="QUEDAMOS ENTRE PINCELES? EMPUJAD LA PUERTA, LO PASAREMOS BIEN ...">
            <a:extLst>
              <a:ext uri="{FF2B5EF4-FFF2-40B4-BE49-F238E27FC236}">
                <a16:creationId xmlns:a16="http://schemas.microsoft.com/office/drawing/2014/main" id="{D311864F-B80C-4C82-83F8-834D2E4B2E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158482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7031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425069"/>
            <a:ext cx="9165772" cy="1785266"/>
          </a:xfrm>
          <a:solidFill>
            <a:srgbClr val="C00000"/>
          </a:solidFill>
        </p:spPr>
        <p:txBody>
          <a:bodyPr>
            <a:normAutofit fontScale="25000" lnSpcReduction="20000"/>
          </a:bodyPr>
          <a:lstStyle/>
          <a:p>
            <a:pPr>
              <a:tabLst>
                <a:tab pos="87313" algn="l"/>
              </a:tabLst>
            </a:pPr>
            <a:endParaRPr lang="es-MX" b="1" dirty="0">
              <a:solidFill>
                <a:schemeClr val="bg1"/>
              </a:solidFill>
            </a:endParaRP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SECRETARIA DE EDUCACIÓN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DIRECCIÓN DE EDUCACIÓN FÍSICA Y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DEPORTE ESCOLAR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CICLO ESCOLAR 2019-2020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DE2147-9E75-4081-837B-4F59616E4516}"/>
              </a:ext>
            </a:extLst>
          </p:cNvPr>
          <p:cNvSpPr txBox="1"/>
          <p:nvPr/>
        </p:nvSpPr>
        <p:spPr>
          <a:xfrm>
            <a:off x="601396" y="3215622"/>
            <a:ext cx="803968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PROPUESTA DE ACTIVIDADES EN EL ÁREA DE EDUCACIÓN FÍSICA DURANTE EL PERIODO DE CUARENTENA</a:t>
            </a:r>
          </a:p>
          <a:p>
            <a:pPr algn="ctr"/>
            <a:r>
              <a:rPr lang="es-MX" sz="2800" b="1" dirty="0"/>
              <a:t>COVID-19</a:t>
            </a:r>
          </a:p>
          <a:p>
            <a:pPr algn="ctr"/>
            <a:endParaRPr lang="es-MX" sz="2800" b="1" dirty="0"/>
          </a:p>
          <a:p>
            <a:pPr algn="ctr"/>
            <a:r>
              <a:rPr lang="es-MX" sz="3200" b="1" dirty="0">
                <a:solidFill>
                  <a:srgbClr val="C00000"/>
                </a:solidFill>
              </a:rPr>
              <a:t>RETOS SEMANALES</a:t>
            </a:r>
          </a:p>
          <a:p>
            <a:pPr algn="ctr"/>
            <a:r>
              <a:rPr lang="es-MX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RETO 10</a:t>
            </a:r>
            <a:endParaRPr lang="es-MX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2" name="Picture 2" descr="Secretaria de Educación - BC">
            <a:extLst>
              <a:ext uri="{FF2B5EF4-FFF2-40B4-BE49-F238E27FC236}">
                <a16:creationId xmlns:a16="http://schemas.microsoft.com/office/drawing/2014/main" id="{D05FB6E5-CDBB-42FB-A144-9D01E49FB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7" y="1"/>
            <a:ext cx="1863202" cy="136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0710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6858000" cy="960876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RETO  10 : SEMANA DEL 22 AL 26 JUNIO</a:t>
            </a:r>
          </a:p>
          <a:p>
            <a:r>
              <a:rPr lang="es-MX" b="1" dirty="0"/>
              <a:t>SENTADILLA CON SALTO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937469-09B0-44E4-B3E8-2EE106602D78}"/>
              </a:ext>
            </a:extLst>
          </p:cNvPr>
          <p:cNvSpPr txBox="1"/>
          <p:nvPr/>
        </p:nvSpPr>
        <p:spPr>
          <a:xfrm>
            <a:off x="4118987" y="1578751"/>
            <a:ext cx="43512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/>
              <a:t>SENTADILLA CON SALTO:</a:t>
            </a:r>
          </a:p>
          <a:p>
            <a:endParaRPr lang="es-MX" b="1" dirty="0"/>
          </a:p>
          <a:p>
            <a:pPr algn="just"/>
            <a:r>
              <a:rPr lang="es-ES" b="1" dirty="0"/>
              <a:t>LAS SENTADILLAS CON SALTO:</a:t>
            </a:r>
          </a:p>
          <a:p>
            <a:pPr algn="just"/>
            <a:r>
              <a:rPr lang="es-ES" dirty="0"/>
              <a:t>Son una herramienta excelente para aumentar la potencia de nuestro tren inferior, consiguiendo así que el atleta sea capaz de superar sus alturas máximas en santo vertical.</a:t>
            </a:r>
          </a:p>
          <a:p>
            <a:pPr algn="just"/>
            <a:r>
              <a:rPr lang="es-ES" b="1" dirty="0"/>
              <a:t>Intenta realizar la mayor cantidad posible manteniendo un ritmo, no importa el tiempo.</a:t>
            </a:r>
            <a:endParaRPr lang="es-MX" b="1" dirty="0"/>
          </a:p>
        </p:txBody>
      </p:sp>
      <p:pic>
        <p:nvPicPr>
          <p:cNvPr id="5122" name="Picture 2" descr="Ejercicios para aumentar glúteos en tan solo 30 días - Chapin Radios">
            <a:extLst>
              <a:ext uri="{FF2B5EF4-FFF2-40B4-BE49-F238E27FC236}">
                <a16:creationId xmlns:a16="http://schemas.microsoft.com/office/drawing/2014/main" id="{7CC3DDDD-8178-4240-8D65-54B0335F0E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833"/>
            <a:ext cx="3929282" cy="477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CB20CF9-41E1-4D16-B4B9-0373EB9FBCD0}"/>
              </a:ext>
            </a:extLst>
          </p:cNvPr>
          <p:cNvSpPr txBox="1"/>
          <p:nvPr/>
        </p:nvSpPr>
        <p:spPr>
          <a:xfrm>
            <a:off x="6847114" y="704198"/>
            <a:ext cx="2296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b="1" dirty="0"/>
              <a:t>No olvides el calentamiento para no lastimarte.</a:t>
            </a:r>
          </a:p>
        </p:txBody>
      </p:sp>
      <p:grpSp>
        <p:nvGrpSpPr>
          <p:cNvPr id="7" name="6 Grupo">
            <a:extLst>
              <a:ext uri="{FF2B5EF4-FFF2-40B4-BE49-F238E27FC236}">
                <a16:creationId xmlns:a16="http://schemas.microsoft.com/office/drawing/2014/main" id="{E6555399-0661-44DB-AC89-BF2E6DDEE088}"/>
              </a:ext>
            </a:extLst>
          </p:cNvPr>
          <p:cNvGrpSpPr/>
          <p:nvPr/>
        </p:nvGrpSpPr>
        <p:grpSpPr>
          <a:xfrm>
            <a:off x="5680389" y="5429882"/>
            <a:ext cx="3009958" cy="1366995"/>
            <a:chOff x="49576" y="4817541"/>
            <a:chExt cx="3875314" cy="1366995"/>
          </a:xfrm>
        </p:grpSpPr>
        <p:sp>
          <p:nvSpPr>
            <p:cNvPr id="8" name="CuadroTexto 6">
              <a:extLst>
                <a:ext uri="{FF2B5EF4-FFF2-40B4-BE49-F238E27FC236}">
                  <a16:creationId xmlns:a16="http://schemas.microsoft.com/office/drawing/2014/main" id="{5897449A-7CEE-4303-8768-8559E6099A1D}"/>
                </a:ext>
              </a:extLst>
            </p:cNvPr>
            <p:cNvSpPr txBox="1"/>
            <p:nvPr/>
          </p:nvSpPr>
          <p:spPr>
            <a:xfrm>
              <a:off x="49576" y="5230429"/>
              <a:ext cx="387531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1400" b="1" dirty="0"/>
                <a:t>Toma un video o imagen de tu ejercicio y envíala a tu maestro de Educación Física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1400" b="1" dirty="0"/>
                <a:t>Registra tus repeticiones.</a:t>
              </a:r>
            </a:p>
          </p:txBody>
        </p:sp>
        <p:pic>
          <p:nvPicPr>
            <p:cNvPr id="9" name="8 Imagen">
              <a:extLst>
                <a:ext uri="{FF2B5EF4-FFF2-40B4-BE49-F238E27FC236}">
                  <a16:creationId xmlns:a16="http://schemas.microsoft.com/office/drawing/2014/main" id="{56CB0148-BB17-4AFF-B23D-20E601D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 flipV="1">
              <a:off x="216692" y="4817541"/>
              <a:ext cx="553585" cy="4128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3391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6858000" cy="960876"/>
          </a:xfrm>
          <a:solidFill>
            <a:srgbClr val="C00000"/>
          </a:solidFill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</a:rPr>
              <a:t> RETO 1 : SEMANA DEL 20 AL 24 DE ABRIL</a:t>
            </a:r>
          </a:p>
          <a:p>
            <a:r>
              <a:rPr lang="es-MX" b="1" dirty="0"/>
              <a:t>NUTRICIÓN MAS ENSALADA</a:t>
            </a:r>
          </a:p>
        </p:txBody>
      </p:sp>
      <p:pic>
        <p:nvPicPr>
          <p:cNvPr id="2050" name="Picture 2" descr="Ensaladas GIFs | Tenor">
            <a:extLst>
              <a:ext uri="{FF2B5EF4-FFF2-40B4-BE49-F238E27FC236}">
                <a16:creationId xmlns:a16="http://schemas.microsoft.com/office/drawing/2014/main" id="{E0ABE21A-30DA-4D25-B40C-38AAE2B091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14" y="1741714"/>
            <a:ext cx="3386734" cy="374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861623C-2354-43A7-80FF-65DC16977A55}"/>
              </a:ext>
            </a:extLst>
          </p:cNvPr>
          <p:cNvSpPr txBox="1"/>
          <p:nvPr/>
        </p:nvSpPr>
        <p:spPr>
          <a:xfrm>
            <a:off x="3827414" y="746670"/>
            <a:ext cx="527304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000" b="1" dirty="0"/>
          </a:p>
          <a:p>
            <a:endParaRPr lang="es-MX" sz="2000" b="1" dirty="0"/>
          </a:p>
          <a:p>
            <a:r>
              <a:rPr lang="es-MX" sz="2000" b="1" dirty="0"/>
              <a:t>RECOMENDACIONES: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/>
              <a:t>Consume ensalada por lo menos una vez al día.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/>
              <a:t>Agrega a cada comida una porción de tu ensalada favorita.</a:t>
            </a:r>
          </a:p>
          <a:p>
            <a:r>
              <a:rPr lang="es-MX" b="1" dirty="0"/>
              <a:t>      Ejemplo: </a:t>
            </a:r>
            <a:r>
              <a:rPr lang="es-MX" dirty="0"/>
              <a:t>lechuga, tomate, zanahoria, pepino, espinacas o  </a:t>
            </a:r>
          </a:p>
          <a:p>
            <a:r>
              <a:rPr lang="es-MX" dirty="0"/>
              <a:t>      verdura que mas se te antoje.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/>
              <a:t>Pide a tu mama o a quien cocine que agregue verduras a tu plato.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/>
              <a:t>Son ideales para complementar tus platillos.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/>
              <a:t>No olvides tomar agua.</a:t>
            </a:r>
          </a:p>
          <a:p>
            <a:endParaRPr lang="es-MX" dirty="0"/>
          </a:p>
          <a:p>
            <a:r>
              <a:rPr lang="es-ES" sz="1600" b="1" dirty="0"/>
              <a:t>LOS BENEFICIOS NUTRICIONALES Y PARA LA SALUD AL MOMENTO DE COMER ENSALADAS SON:</a:t>
            </a:r>
            <a:endParaRPr lang="es-ES" sz="1600" dirty="0"/>
          </a:p>
          <a:p>
            <a:r>
              <a:rPr lang="es-ES" sz="1600" dirty="0"/>
              <a:t>Hidratan y refrescan, la base de las </a:t>
            </a:r>
            <a:r>
              <a:rPr lang="es-ES" sz="1600" b="1" dirty="0"/>
              <a:t>ensaladas</a:t>
            </a:r>
            <a:r>
              <a:rPr lang="es-ES" sz="1600" dirty="0"/>
              <a:t> es agua, dan vitalidad, depuran el organismo, protegen la piel, regulan la función intestinal, aportan pocas calorías, cuidan el corazón, y mejoran la digestión.</a:t>
            </a:r>
          </a:p>
          <a:p>
            <a:endParaRPr lang="es-MX" sz="24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E0006FB-5992-4C8D-86C6-84201F6C52A4}"/>
              </a:ext>
            </a:extLst>
          </p:cNvPr>
          <p:cNvSpPr txBox="1"/>
          <p:nvPr/>
        </p:nvSpPr>
        <p:spPr>
          <a:xfrm>
            <a:off x="435429" y="5747910"/>
            <a:ext cx="2993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PRODUCTO:</a:t>
            </a:r>
          </a:p>
          <a:p>
            <a:pPr algn="ctr"/>
            <a:r>
              <a:rPr lang="es-MX" b="1" dirty="0"/>
              <a:t> DIBUJA EL PLATO DEL BIEN COMER</a:t>
            </a:r>
          </a:p>
        </p:txBody>
      </p:sp>
    </p:spTree>
    <p:extLst>
      <p:ext uri="{BB962C8B-B14F-4D97-AF65-F5344CB8AC3E}">
        <p14:creationId xmlns:p14="http://schemas.microsoft.com/office/powerpoint/2010/main" val="20288414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6858000" cy="960876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RETO 10: SEMANA DEL 22 AL 26 JUNIO</a:t>
            </a:r>
          </a:p>
          <a:p>
            <a:r>
              <a:rPr lang="es-MX" b="1" dirty="0"/>
              <a:t>ELABORO MI DIETA DE LA SEMANA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937469-09B0-44E4-B3E8-2EE106602D78}"/>
              </a:ext>
            </a:extLst>
          </p:cNvPr>
          <p:cNvSpPr txBox="1"/>
          <p:nvPr/>
        </p:nvSpPr>
        <p:spPr>
          <a:xfrm>
            <a:off x="5070138" y="2323797"/>
            <a:ext cx="35452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RETO: Con todo lo que haz aprendido elabora una dieta para tu semana.</a:t>
            </a:r>
          </a:p>
          <a:p>
            <a:endParaRPr lang="es-MX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/>
              <a:t>Desayuno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/>
              <a:t>Primera Colación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/>
              <a:t>Comida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/>
              <a:t>Segunda Colación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/>
              <a:t>Cena</a:t>
            </a:r>
          </a:p>
          <a:p>
            <a:endParaRPr lang="es-MX" b="1" dirty="0"/>
          </a:p>
        </p:txBody>
      </p:sp>
      <p:pic>
        <p:nvPicPr>
          <p:cNvPr id="4098" name="Picture 2" descr="RECOMIENDA SECRETARÍA DE SALUD IMPLEMENTAR EL “PLATO DEL BUEN ...">
            <a:extLst>
              <a:ext uri="{FF2B5EF4-FFF2-40B4-BE49-F238E27FC236}">
                <a16:creationId xmlns:a16="http://schemas.microsoft.com/office/drawing/2014/main" id="{877D888E-E20B-443C-82C6-26D4D3A9A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04" y="1487574"/>
            <a:ext cx="3571875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080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6858000" cy="960876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RETO 10: SEMANA DEL  22 AL 26 JUNIO</a:t>
            </a:r>
          </a:p>
          <a:p>
            <a:r>
              <a:rPr lang="es-MX" b="1" dirty="0"/>
              <a:t>AJEDREZ</a:t>
            </a:r>
          </a:p>
        </p:txBody>
      </p:sp>
      <p:pic>
        <p:nvPicPr>
          <p:cNvPr id="3074" name="Picture 2" descr="▷ Ajedrez: Imágenes Animadas, Gifs y Animaciones ¡100% GRATIS!">
            <a:extLst>
              <a:ext uri="{FF2B5EF4-FFF2-40B4-BE49-F238E27FC236}">
                <a16:creationId xmlns:a16="http://schemas.microsoft.com/office/drawing/2014/main" id="{9F0620F7-629A-408A-96F4-A45643A1D4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46" y="1604706"/>
            <a:ext cx="3551722" cy="43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76EEE09-EBA7-E74D-B3CE-39015D84C81D}"/>
              </a:ext>
            </a:extLst>
          </p:cNvPr>
          <p:cNvSpPr txBox="1"/>
          <p:nvPr/>
        </p:nvSpPr>
        <p:spPr>
          <a:xfrm>
            <a:off x="4670962" y="1952692"/>
            <a:ext cx="383756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600" dirty="0"/>
          </a:p>
          <a:p>
            <a:endParaRPr lang="es-MX" sz="1600" dirty="0"/>
          </a:p>
          <a:p>
            <a:endParaRPr lang="es-MX" dirty="0"/>
          </a:p>
          <a:p>
            <a:r>
              <a:rPr lang="es-MX" dirty="0"/>
              <a:t>1.- Lo haz practicado? Si la respuesta es</a:t>
            </a:r>
            <a:r>
              <a:rPr lang="es-MX" b="1" dirty="0"/>
              <a:t> SI  </a:t>
            </a:r>
            <a:r>
              <a:rPr lang="es-MX" dirty="0"/>
              <a:t>contesta dónde y con quién? </a:t>
            </a:r>
            <a:endParaRPr lang="es-MX" b="1" dirty="0"/>
          </a:p>
          <a:p>
            <a:endParaRPr lang="es-MX" sz="1600" dirty="0"/>
          </a:p>
          <a:p>
            <a:endParaRPr lang="es-MX" sz="1600" dirty="0"/>
          </a:p>
          <a:p>
            <a:endParaRPr lang="es-MX" sz="1600" dirty="0"/>
          </a:p>
          <a:p>
            <a:r>
              <a:rPr lang="es-ES" dirty="0"/>
              <a:t>2.-¿Qué es lo que mas te gusta  de esta actividad?</a:t>
            </a:r>
            <a:endParaRPr lang="es-MX" dirty="0"/>
          </a:p>
          <a:p>
            <a:endParaRPr lang="es-MX" sz="1600" dirty="0"/>
          </a:p>
          <a:p>
            <a:endParaRPr lang="es-MX" sz="1600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852487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9159244" cy="1756143"/>
          </a:xfrm>
          <a:solidFill>
            <a:srgbClr val="C00000"/>
          </a:solidFill>
        </p:spPr>
        <p:txBody>
          <a:bodyPr>
            <a:normAutofit/>
          </a:bodyPr>
          <a:lstStyle/>
          <a:p>
            <a:endParaRPr lang="es-MX" b="1" dirty="0">
              <a:solidFill>
                <a:schemeClr val="bg1"/>
              </a:solidFill>
            </a:endParaRPr>
          </a:p>
          <a:p>
            <a:r>
              <a:rPr lang="es-MX" sz="5400" b="1" dirty="0">
                <a:solidFill>
                  <a:schemeClr val="bg1"/>
                </a:solidFill>
              </a:rPr>
              <a:t>LO LOGRASTE</a:t>
            </a:r>
          </a:p>
        </p:txBody>
      </p:sp>
      <p:pic>
        <p:nvPicPr>
          <p:cNvPr id="9218" name="Picture 2" descr="QUEDAMOS ENTRE PINCELES? EMPUJAD LA PUERTA, LO PASAREMOS BIEN ...">
            <a:extLst>
              <a:ext uri="{FF2B5EF4-FFF2-40B4-BE49-F238E27FC236}">
                <a16:creationId xmlns:a16="http://schemas.microsoft.com/office/drawing/2014/main" id="{D311864F-B80C-4C82-83F8-834D2E4B2E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158482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623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769147-E89B-484C-8559-AE2626957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01658"/>
            <a:ext cx="7886700" cy="5875305"/>
          </a:xfrm>
        </p:spPr>
        <p:txBody>
          <a:bodyPr/>
          <a:lstStyle/>
          <a:p>
            <a:pPr lvl="0" algn="ctr"/>
            <a:r>
              <a:rPr lang="es-MX" sz="3600" i="1" dirty="0"/>
              <a:t>Recuerda lavar tus manos y tu cara con agua y jabón y mantener las medidas necesarias para no contagiarte.</a:t>
            </a:r>
          </a:p>
          <a:p>
            <a:pPr lvl="0"/>
            <a:endParaRPr lang="es-MX" i="1" dirty="0"/>
          </a:p>
          <a:p>
            <a:pPr lvl="0"/>
            <a:endParaRPr lang="es-MX" i="1" dirty="0"/>
          </a:p>
          <a:p>
            <a:pPr lvl="0"/>
            <a:r>
              <a:rPr lang="es-MX" sz="4800" i="1" dirty="0"/>
              <a:t>Si te cuidas tú, cuidas a todos</a:t>
            </a:r>
            <a:r>
              <a:rPr lang="es-MX" i="1" dirty="0"/>
              <a:t>.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50831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6858000" cy="960876"/>
          </a:xfrm>
          <a:solidFill>
            <a:srgbClr val="C00000"/>
          </a:solidFill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</a:rPr>
              <a:t> RETO 1 : SEMANA DEL 20 AL 24 DE ABRIL</a:t>
            </a:r>
          </a:p>
          <a:p>
            <a:r>
              <a:rPr lang="es-MX" b="1" dirty="0"/>
              <a:t>CROSSFIT</a:t>
            </a:r>
          </a:p>
        </p:txBody>
      </p:sp>
      <p:pic>
        <p:nvPicPr>
          <p:cNvPr id="3074" name="Picture 2" descr="Crossfit GIF - Crossfit Cross - Descubre &amp; Comparte GIFs">
            <a:extLst>
              <a:ext uri="{FF2B5EF4-FFF2-40B4-BE49-F238E27FC236}">
                <a16:creationId xmlns:a16="http://schemas.microsoft.com/office/drawing/2014/main" id="{E2F2A40B-D968-448E-9426-0E13B2FFF1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4" y="2340429"/>
            <a:ext cx="3557588" cy="292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C60CF8D-754E-486A-A55C-1F5CBD288F6C}"/>
              </a:ext>
            </a:extLst>
          </p:cNvPr>
          <p:cNvSpPr txBox="1"/>
          <p:nvPr/>
        </p:nvSpPr>
        <p:spPr>
          <a:xfrm>
            <a:off x="4764757" y="2494439"/>
            <a:ext cx="2993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1.-¿Que es el CROSSFIT</a:t>
            </a:r>
            <a:r>
              <a:rPr lang="es-MX" sz="1600" dirty="0"/>
              <a:t>?</a:t>
            </a:r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32D187B-DD90-41AD-A862-C7680E342960}"/>
              </a:ext>
            </a:extLst>
          </p:cNvPr>
          <p:cNvSpPr txBox="1"/>
          <p:nvPr/>
        </p:nvSpPr>
        <p:spPr>
          <a:xfrm>
            <a:off x="4776753" y="3214598"/>
            <a:ext cx="3557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2.- Lo haz practicado? Si la respuesta es</a:t>
            </a:r>
            <a:r>
              <a:rPr lang="es-MX" b="1" dirty="0"/>
              <a:t> SI ,   </a:t>
            </a:r>
            <a:r>
              <a:rPr lang="es-MX" dirty="0"/>
              <a:t>contesta donde y con quien? </a:t>
            </a:r>
            <a:endParaRPr lang="es-MX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E27252-5F4A-4CBB-B043-54A41043CE9E}"/>
              </a:ext>
            </a:extLst>
          </p:cNvPr>
          <p:cNvSpPr txBox="1"/>
          <p:nvPr/>
        </p:nvSpPr>
        <p:spPr>
          <a:xfrm>
            <a:off x="4764757" y="4530420"/>
            <a:ext cx="4117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3.-¿Qué es lo que mas te gusta  de esta actividad?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34287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4" y="1596"/>
            <a:ext cx="9159244" cy="1756143"/>
          </a:xfrm>
          <a:solidFill>
            <a:srgbClr val="C00000"/>
          </a:solidFill>
        </p:spPr>
        <p:txBody>
          <a:bodyPr>
            <a:normAutofit/>
          </a:bodyPr>
          <a:lstStyle/>
          <a:p>
            <a:endParaRPr lang="es-MX" b="1" dirty="0">
              <a:solidFill>
                <a:schemeClr val="bg1"/>
              </a:solidFill>
            </a:endParaRPr>
          </a:p>
          <a:p>
            <a:r>
              <a:rPr lang="es-MX" sz="5400" b="1" dirty="0">
                <a:solidFill>
                  <a:schemeClr val="bg1"/>
                </a:solidFill>
              </a:rPr>
              <a:t>LO LOGRASTE</a:t>
            </a:r>
          </a:p>
        </p:txBody>
      </p:sp>
      <p:pic>
        <p:nvPicPr>
          <p:cNvPr id="9218" name="Picture 2" descr="QUEDAMOS ENTRE PINCELES? EMPUJAD LA PUERTA, LO PASAREMOS BIEN ...">
            <a:extLst>
              <a:ext uri="{FF2B5EF4-FFF2-40B4-BE49-F238E27FC236}">
                <a16:creationId xmlns:a16="http://schemas.microsoft.com/office/drawing/2014/main" id="{D311864F-B80C-4C82-83F8-834D2E4B2E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158482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711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425069"/>
            <a:ext cx="9165772" cy="1785266"/>
          </a:xfrm>
          <a:solidFill>
            <a:srgbClr val="C00000"/>
          </a:solidFill>
        </p:spPr>
        <p:txBody>
          <a:bodyPr>
            <a:normAutofit fontScale="25000" lnSpcReduction="20000"/>
          </a:bodyPr>
          <a:lstStyle/>
          <a:p>
            <a:pPr>
              <a:tabLst>
                <a:tab pos="87313" algn="l"/>
              </a:tabLst>
            </a:pPr>
            <a:endParaRPr lang="es-MX" b="1" dirty="0">
              <a:solidFill>
                <a:schemeClr val="bg1"/>
              </a:solidFill>
            </a:endParaRP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SECRETARIA DE EDUCACIÓN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DIRECCIÓN DE EDUCACIÓN FÍSICA 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Y DEPORTE ESCOLAR</a:t>
            </a:r>
          </a:p>
          <a:p>
            <a:pPr>
              <a:tabLst>
                <a:tab pos="87313" algn="l"/>
              </a:tabLst>
            </a:pPr>
            <a:r>
              <a:rPr lang="es-MX" sz="9600" b="1" dirty="0">
                <a:solidFill>
                  <a:schemeClr val="bg1"/>
                </a:solidFill>
              </a:rPr>
              <a:t>CICLO ESCOLAR 2019-2020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DE2147-9E75-4081-837B-4F59616E4516}"/>
              </a:ext>
            </a:extLst>
          </p:cNvPr>
          <p:cNvSpPr txBox="1"/>
          <p:nvPr/>
        </p:nvSpPr>
        <p:spPr>
          <a:xfrm>
            <a:off x="601396" y="3216622"/>
            <a:ext cx="803968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PROPUESTA DE ACTIVIDADES EN EL ÁREA DE EDUCACIÓN FÍSICA DURANTE EL PERIODO DE CUARENTENA</a:t>
            </a:r>
          </a:p>
          <a:p>
            <a:pPr algn="ctr"/>
            <a:r>
              <a:rPr lang="es-MX" sz="2800" b="1" dirty="0"/>
              <a:t>COVID-19</a:t>
            </a:r>
          </a:p>
          <a:p>
            <a:pPr algn="ctr"/>
            <a:endParaRPr lang="es-MX" sz="2800" b="1" dirty="0"/>
          </a:p>
          <a:p>
            <a:pPr algn="ctr"/>
            <a:r>
              <a:rPr lang="es-MX" sz="3200" b="1" dirty="0">
                <a:solidFill>
                  <a:srgbClr val="C00000"/>
                </a:solidFill>
              </a:rPr>
              <a:t>RETOS SEMANALES</a:t>
            </a:r>
          </a:p>
          <a:p>
            <a:pPr algn="ctr"/>
            <a:endParaRPr lang="es-MX" sz="3200" b="1" dirty="0">
              <a:solidFill>
                <a:srgbClr val="C00000"/>
              </a:solidFill>
            </a:endParaRPr>
          </a:p>
          <a:p>
            <a:pPr algn="ctr"/>
            <a:r>
              <a:rPr lang="es-MX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 RETO 2 </a:t>
            </a:r>
            <a:endParaRPr lang="es-MX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2" name="Picture 2" descr="Secretaria de Educación - BC">
            <a:extLst>
              <a:ext uri="{FF2B5EF4-FFF2-40B4-BE49-F238E27FC236}">
                <a16:creationId xmlns:a16="http://schemas.microsoft.com/office/drawing/2014/main" id="{D05FB6E5-CDBB-42FB-A144-9D01E49FB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7" y="1"/>
            <a:ext cx="1863202" cy="136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869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3CD0479-CA86-401C-BAA2-F4927B6AD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6858000" cy="960876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 RETO 2: SEMANA DEL 27 DE ABRIL AL 01 DE MAYO</a:t>
            </a:r>
          </a:p>
          <a:p>
            <a:r>
              <a:rPr lang="es-MX" b="1" dirty="0"/>
              <a:t>ABDOMINALES EN 1 MINUTO</a:t>
            </a:r>
          </a:p>
        </p:txBody>
      </p:sp>
      <p:pic>
        <p:nvPicPr>
          <p:cNvPr id="4098" name="Picture 2" descr="Cómo hacer abdominales crunch paso a paso | Reto de 30 días Fitness">
            <a:extLst>
              <a:ext uri="{FF2B5EF4-FFF2-40B4-BE49-F238E27FC236}">
                <a16:creationId xmlns:a16="http://schemas.microsoft.com/office/drawing/2014/main" id="{0CEA1E83-F3F9-4E46-862C-1618A71782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96" y="960876"/>
            <a:ext cx="442912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97D030D-9A3A-4F6B-A0EA-5D8AE99B2BF0}"/>
              </a:ext>
            </a:extLst>
          </p:cNvPr>
          <p:cNvSpPr txBox="1"/>
          <p:nvPr/>
        </p:nvSpPr>
        <p:spPr>
          <a:xfrm>
            <a:off x="6715947" y="199757"/>
            <a:ext cx="2296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b="1" dirty="0"/>
              <a:t>No olvides el calentamiento para no lastimarte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60F73F9-DF65-4260-9B1C-A65A956D4ED2}"/>
              </a:ext>
            </a:extLst>
          </p:cNvPr>
          <p:cNvSpPr txBox="1"/>
          <p:nvPr/>
        </p:nvSpPr>
        <p:spPr>
          <a:xfrm>
            <a:off x="5261315" y="1503779"/>
            <a:ext cx="35556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BENEFICIOS DE HACER ABDOMINALES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Reduce el dolor de espalda. Unos </a:t>
            </a:r>
            <a:r>
              <a:rPr lang="es-ES" b="1" dirty="0"/>
              <a:t>abdominales</a:t>
            </a:r>
            <a:r>
              <a:rPr lang="es-ES" dirty="0"/>
              <a:t> fuertes son beneficiosos para la espalda, especialmente la espalda media y baja.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Mejora la postura.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Ayuda a prevenir lesiones.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Mejora el equilibrio.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Respirar mejor.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Mejorar el rendimiento deportivo.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Trabajar la fuerza funcional.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Órganos protegidos.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484233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3362</Words>
  <Application>Microsoft Office PowerPoint</Application>
  <PresentationFormat>Carta (216 x 279 mm)</PresentationFormat>
  <Paragraphs>461</Paragraphs>
  <Slides>53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9" baseType="lpstr">
      <vt:lpstr>Arial</vt:lpstr>
      <vt:lpstr>Arial Black</vt:lpstr>
      <vt:lpstr>Calibri</vt:lpstr>
      <vt:lpstr>Calibri Light</vt:lpstr>
      <vt:lpstr>Symbol</vt:lpstr>
      <vt:lpstr>Tema de Office</vt:lpstr>
      <vt:lpstr> SECRETARÍA DE EDUCACIÓN DIRECCIÓN DE EDUCACIÓN FÍSICA y  DEPORTE ESCOLAR CICLO ESCOLAR 2019-2020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Lenovo</dc:creator>
  <cp:lastModifiedBy>Sandra Luz Guzman Luevano</cp:lastModifiedBy>
  <cp:revision>23</cp:revision>
  <dcterms:created xsi:type="dcterms:W3CDTF">2020-04-16T04:18:03Z</dcterms:created>
  <dcterms:modified xsi:type="dcterms:W3CDTF">2020-04-22T18:57:25Z</dcterms:modified>
</cp:coreProperties>
</file>